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2" r:id="rId6"/>
    <p:sldId id="271" r:id="rId7"/>
    <p:sldId id="273" r:id="rId8"/>
    <p:sldId id="256" r:id="rId9"/>
    <p:sldId id="258" r:id="rId10"/>
    <p:sldId id="257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74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73F3"/>
    <a:srgbClr val="FF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75" autoAdjust="0"/>
    <p:restoredTop sz="90877" autoAdjust="0"/>
  </p:normalViewPr>
  <p:slideViewPr>
    <p:cSldViewPr>
      <p:cViewPr varScale="1">
        <p:scale>
          <a:sx n="67" d="100"/>
          <a:sy n="67" d="100"/>
        </p:scale>
        <p:origin x="696" y="66"/>
      </p:cViewPr>
      <p:guideLst>
        <p:guide orient="horz" pos="4319"/>
        <p:guide pos="57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A22CFE-981E-4F6A-925E-74763EEB0B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E87F8D-F794-4364-B079-B9EB59C633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8D7B5-B86C-439F-8AB2-ADEBC5F8A1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EC8A2BF-2F3D-41C5-BCB0-6EBE07B64C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FC521-2593-4C13-883B-B907A835B6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47339-DF1A-4232-A10B-6BC50FF6A4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C3F03-EA10-44FF-A14E-5B489EE70E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22A21-47C0-4821-98F3-87A86F2482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8FAED9-9DA2-491F-9B1C-640D8E2FBF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8E88D-F80E-48D4-A6A2-392AD0722D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E48B6-C15D-4FA3-9F70-329C33EDA7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01DEE-C2C4-4B52-83BB-4FB500D7DB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7264A5C-5004-4510-941A-8A5E5C19259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oleObject" Target="../embeddings/oleObject5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6.bin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oleObject" Target="../embeddings/oleObject7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8.bin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oleObject" Target="../embeddings/oleObject9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oleObject" Target="../embeddings/oleObject19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es.co.jp/math/products/geo1/applets/kakuhei/kakuhei.html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34963" y="2484438"/>
            <a:ext cx="8623300" cy="13111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rgbClr val="FFFFFF"/>
              </a:buClr>
            </a:pPr>
            <a:r>
              <a:rPr lang="en-US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666633"/>
                  </a:outerShdw>
                </a:effectLst>
              </a:rPr>
              <a:t>3.2 </a:t>
            </a:r>
            <a:r>
              <a:rPr lang="en-US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666633"/>
                  </a:outerShdw>
                </a:effectLst>
              </a:rPr>
              <a:t>Use Parallel Lines and Transversals</a:t>
            </a:r>
            <a:endParaRPr lang="en-US" sz="4400" b="1" dirty="0">
              <a:solidFill>
                <a:schemeClr val="tx2"/>
              </a:solidFill>
              <a:effectLst>
                <a:outerShdw blurRad="38100" dist="38100" dir="2700000" algn="tl">
                  <a:srgbClr val="666633"/>
                </a:outerShdw>
              </a:effectLst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12700" y="6535738"/>
          <a:ext cx="9144000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Image" r:id="rId3" imgW="13003175" imgH="456821" progId="">
                  <p:embed/>
                </p:oleObj>
              </mc:Choice>
              <mc:Fallback>
                <p:oleObj name="Image" r:id="rId3" imgW="13003175" imgH="456821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" y="6535738"/>
                        <a:ext cx="9144000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0" y="0"/>
          <a:ext cx="9144000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Image" r:id="rId5" imgW="11682540" imgH="1053597" progId="">
                  <p:embed/>
                </p:oleObj>
              </mc:Choice>
              <mc:Fallback>
                <p:oleObj name="Image" r:id="rId5" imgW="11682540" imgH="1053597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19088" y="300038"/>
            <a:ext cx="301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charset="0"/>
              </a:rPr>
              <a:t>GUIDED PRACTICE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679825" y="280988"/>
            <a:ext cx="3559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for Examples 1 and 2</a:t>
            </a:r>
          </a:p>
        </p:txBody>
      </p:sp>
      <p:sp>
        <p:nvSpPr>
          <p:cNvPr id="3193" name="Text Box 121"/>
          <p:cNvSpPr txBox="1">
            <a:spLocks noChangeArrowheads="1"/>
          </p:cNvSpPr>
          <p:nvPr/>
        </p:nvSpPr>
        <p:spPr bwMode="auto">
          <a:xfrm>
            <a:off x="3552825" y="3756025"/>
            <a:ext cx="4784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73F3"/>
                </a:solidFill>
                <a:latin typeface="Arial" charset="0"/>
              </a:rPr>
              <a:t>Vertical Angles Congruence Theorem.</a:t>
            </a:r>
          </a:p>
        </p:txBody>
      </p:sp>
      <p:sp>
        <p:nvSpPr>
          <p:cNvPr id="3198" name="Text Box 126"/>
          <p:cNvSpPr txBox="1">
            <a:spLocks noChangeArrowheads="1"/>
          </p:cNvSpPr>
          <p:nvPr/>
        </p:nvSpPr>
        <p:spPr bwMode="auto">
          <a:xfrm>
            <a:off x="3565525" y="4289425"/>
            <a:ext cx="4206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73F3"/>
                </a:solidFill>
                <a:latin typeface="Arial" charset="0"/>
              </a:rPr>
              <a:t>Corresponding Angles Postulate.</a:t>
            </a:r>
          </a:p>
        </p:txBody>
      </p:sp>
      <p:grpSp>
        <p:nvGrpSpPr>
          <p:cNvPr id="3242" name="Group 170"/>
          <p:cNvGrpSpPr>
            <a:grpSpLocks/>
          </p:cNvGrpSpPr>
          <p:nvPr/>
        </p:nvGrpSpPr>
        <p:grpSpPr bwMode="auto">
          <a:xfrm>
            <a:off x="1028700" y="4191000"/>
            <a:ext cx="1776413" cy="457200"/>
            <a:chOff x="1335" y="2992"/>
            <a:chExt cx="1119" cy="288"/>
          </a:xfrm>
        </p:grpSpPr>
        <p:grpSp>
          <p:nvGrpSpPr>
            <p:cNvPr id="3210" name="Group 138"/>
            <p:cNvGrpSpPr>
              <a:grpSpLocks/>
            </p:cNvGrpSpPr>
            <p:nvPr/>
          </p:nvGrpSpPr>
          <p:grpSpPr bwMode="auto">
            <a:xfrm>
              <a:off x="1335" y="2992"/>
              <a:ext cx="747" cy="288"/>
              <a:chOff x="1369" y="1392"/>
              <a:chExt cx="747" cy="288"/>
            </a:xfrm>
          </p:grpSpPr>
          <p:sp>
            <p:nvSpPr>
              <p:cNvPr id="3211" name="Text Box 139"/>
              <p:cNvSpPr txBox="1">
                <a:spLocks noChangeArrowheads="1"/>
              </p:cNvSpPr>
              <p:nvPr/>
            </p:nvSpPr>
            <p:spPr bwMode="auto">
              <a:xfrm>
                <a:off x="1369" y="1392"/>
                <a:ext cx="74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i="1"/>
                  <a:t>m</a:t>
                </a:r>
                <a:r>
                  <a:rPr lang="en-US"/>
                  <a:t>     5 =</a:t>
                </a:r>
              </a:p>
            </p:txBody>
          </p:sp>
          <p:pic>
            <p:nvPicPr>
              <p:cNvPr id="3212" name="Picture 140" descr="angl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584" y="1424"/>
                <a:ext cx="209" cy="209"/>
              </a:xfrm>
              <a:prstGeom prst="rect">
                <a:avLst/>
              </a:prstGeom>
              <a:noFill/>
            </p:spPr>
          </p:pic>
        </p:grpSp>
        <p:sp>
          <p:nvSpPr>
            <p:cNvPr id="3213" name="Text Box 141"/>
            <p:cNvSpPr txBox="1">
              <a:spLocks noChangeArrowheads="1"/>
            </p:cNvSpPr>
            <p:nvPr/>
          </p:nvSpPr>
          <p:spPr bwMode="auto">
            <a:xfrm>
              <a:off x="1973" y="2992"/>
              <a:ext cx="48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105°</a:t>
              </a:r>
            </a:p>
          </p:txBody>
        </p:sp>
      </p:grpSp>
      <p:sp>
        <p:nvSpPr>
          <p:cNvPr id="3221" name="Rectangle 149"/>
          <p:cNvSpPr>
            <a:spLocks noChangeArrowheads="1"/>
          </p:cNvSpPr>
          <p:nvPr/>
        </p:nvSpPr>
        <p:spPr bwMode="auto">
          <a:xfrm>
            <a:off x="3571875" y="4759325"/>
            <a:ext cx="4373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73F3"/>
                </a:solidFill>
                <a:latin typeface="Arial" charset="0"/>
              </a:rPr>
              <a:t>Alternate Exterior Angles Theorem</a:t>
            </a:r>
          </a:p>
        </p:txBody>
      </p:sp>
      <p:grpSp>
        <p:nvGrpSpPr>
          <p:cNvPr id="3243" name="Group 171"/>
          <p:cNvGrpSpPr>
            <a:grpSpLocks/>
          </p:cNvGrpSpPr>
          <p:nvPr/>
        </p:nvGrpSpPr>
        <p:grpSpPr bwMode="auto">
          <a:xfrm>
            <a:off x="1028700" y="4699000"/>
            <a:ext cx="1790700" cy="457200"/>
            <a:chOff x="1343" y="3304"/>
            <a:chExt cx="1128" cy="288"/>
          </a:xfrm>
        </p:grpSpPr>
        <p:grpSp>
          <p:nvGrpSpPr>
            <p:cNvPr id="3232" name="Group 160"/>
            <p:cNvGrpSpPr>
              <a:grpSpLocks/>
            </p:cNvGrpSpPr>
            <p:nvPr/>
          </p:nvGrpSpPr>
          <p:grpSpPr bwMode="auto">
            <a:xfrm>
              <a:off x="1343" y="3304"/>
              <a:ext cx="747" cy="288"/>
              <a:chOff x="1369" y="1392"/>
              <a:chExt cx="747" cy="288"/>
            </a:xfrm>
          </p:grpSpPr>
          <p:sp>
            <p:nvSpPr>
              <p:cNvPr id="3233" name="Text Box 161"/>
              <p:cNvSpPr txBox="1">
                <a:spLocks noChangeArrowheads="1"/>
              </p:cNvSpPr>
              <p:nvPr/>
            </p:nvSpPr>
            <p:spPr bwMode="auto">
              <a:xfrm>
                <a:off x="1369" y="1392"/>
                <a:ext cx="74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i="1"/>
                  <a:t>m</a:t>
                </a:r>
                <a:r>
                  <a:rPr lang="en-US"/>
                  <a:t>     8 =</a:t>
                </a:r>
              </a:p>
            </p:txBody>
          </p:sp>
          <p:pic>
            <p:nvPicPr>
              <p:cNvPr id="3234" name="Picture 162" descr="angl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584" y="1424"/>
                <a:ext cx="209" cy="209"/>
              </a:xfrm>
              <a:prstGeom prst="rect">
                <a:avLst/>
              </a:prstGeom>
              <a:noFill/>
            </p:spPr>
          </p:pic>
        </p:grpSp>
        <p:sp>
          <p:nvSpPr>
            <p:cNvPr id="3235" name="Text Box 163"/>
            <p:cNvSpPr txBox="1">
              <a:spLocks noChangeArrowheads="1"/>
            </p:cNvSpPr>
            <p:nvPr/>
          </p:nvSpPr>
          <p:spPr bwMode="auto">
            <a:xfrm>
              <a:off x="1990" y="3304"/>
              <a:ext cx="48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105°</a:t>
              </a:r>
            </a:p>
          </p:txBody>
        </p:sp>
      </p:grpSp>
      <p:grpSp>
        <p:nvGrpSpPr>
          <p:cNvPr id="3239" name="Group 167"/>
          <p:cNvGrpSpPr>
            <a:grpSpLocks/>
          </p:cNvGrpSpPr>
          <p:nvPr/>
        </p:nvGrpSpPr>
        <p:grpSpPr bwMode="auto">
          <a:xfrm>
            <a:off x="577850" y="1206500"/>
            <a:ext cx="7727950" cy="2416175"/>
            <a:chOff x="364" y="704"/>
            <a:chExt cx="4868" cy="1522"/>
          </a:xfrm>
        </p:grpSpPr>
        <p:pic>
          <p:nvPicPr>
            <p:cNvPr id="3191" name="Picture 11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798" y="1488"/>
              <a:ext cx="1434" cy="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3238" name="Group 166"/>
            <p:cNvGrpSpPr>
              <a:grpSpLocks/>
            </p:cNvGrpSpPr>
            <p:nvPr/>
          </p:nvGrpSpPr>
          <p:grpSpPr bwMode="auto">
            <a:xfrm>
              <a:off x="364" y="704"/>
              <a:ext cx="4716" cy="1028"/>
              <a:chOff x="364" y="704"/>
              <a:chExt cx="4716" cy="1028"/>
            </a:xfrm>
          </p:grpSpPr>
          <p:sp>
            <p:nvSpPr>
              <p:cNvPr id="3184" name="Rectangle 112"/>
              <p:cNvSpPr>
                <a:spLocks noChangeArrowheads="1"/>
              </p:cNvSpPr>
              <p:nvPr/>
            </p:nvSpPr>
            <p:spPr bwMode="auto">
              <a:xfrm>
                <a:off x="368" y="704"/>
                <a:ext cx="166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>
                    <a:latin typeface="Arial" charset="0"/>
                  </a:rPr>
                  <a:t>Use the diagram.</a:t>
                </a:r>
              </a:p>
            </p:txBody>
          </p:sp>
          <p:grpSp>
            <p:nvGrpSpPr>
              <p:cNvPr id="3237" name="Group 165"/>
              <p:cNvGrpSpPr>
                <a:grpSpLocks/>
              </p:cNvGrpSpPr>
              <p:nvPr/>
            </p:nvGrpSpPr>
            <p:grpSpPr bwMode="auto">
              <a:xfrm>
                <a:off x="364" y="984"/>
                <a:ext cx="4716" cy="748"/>
                <a:chOff x="364" y="984"/>
                <a:chExt cx="4716" cy="748"/>
              </a:xfrm>
            </p:grpSpPr>
            <p:grpSp>
              <p:nvGrpSpPr>
                <p:cNvPr id="3185" name="Group 113"/>
                <p:cNvGrpSpPr>
                  <a:grpSpLocks/>
                </p:cNvGrpSpPr>
                <p:nvPr/>
              </p:nvGrpSpPr>
              <p:grpSpPr bwMode="auto">
                <a:xfrm>
                  <a:off x="364" y="984"/>
                  <a:ext cx="4716" cy="748"/>
                  <a:chOff x="364" y="984"/>
                  <a:chExt cx="4716" cy="748"/>
                </a:xfrm>
              </p:grpSpPr>
              <p:sp>
                <p:nvSpPr>
                  <p:cNvPr id="3186" name="Text Box 1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4" y="984"/>
                    <a:ext cx="260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1"/>
                      <a:t>1.</a:t>
                    </a:r>
                  </a:p>
                </p:txBody>
              </p:sp>
              <p:sp>
                <p:nvSpPr>
                  <p:cNvPr id="3187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664" y="984"/>
                    <a:ext cx="4416" cy="74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b="1">
                        <a:latin typeface="Arial" charset="0"/>
                      </a:rPr>
                      <a:t>If </a:t>
                    </a:r>
                    <a:r>
                      <a:rPr lang="en-US" i="1"/>
                      <a:t>m     </a:t>
                    </a:r>
                    <a:r>
                      <a:rPr lang="en-US"/>
                      <a:t>1 = 105°</a:t>
                    </a:r>
                    <a:r>
                      <a:rPr lang="en-US" b="1">
                        <a:latin typeface="Arial" charset="0"/>
                      </a:rPr>
                      <a:t>, find </a:t>
                    </a:r>
                    <a:r>
                      <a:rPr lang="en-US" i="1"/>
                      <a:t>m    </a:t>
                    </a:r>
                    <a:r>
                      <a:rPr lang="en-US"/>
                      <a:t> 4</a:t>
                    </a:r>
                    <a:r>
                      <a:rPr lang="en-US" b="1">
                        <a:latin typeface="Arial" charset="0"/>
                      </a:rPr>
                      <a:t>,   </a:t>
                    </a:r>
                    <a:r>
                      <a:rPr lang="en-US" i="1"/>
                      <a:t>m     </a:t>
                    </a:r>
                    <a:r>
                      <a:rPr lang="en-US"/>
                      <a:t>5</a:t>
                    </a:r>
                    <a:r>
                      <a:rPr lang="en-US" b="1">
                        <a:latin typeface="Arial" charset="0"/>
                      </a:rPr>
                      <a:t>, and </a:t>
                    </a:r>
                    <a:r>
                      <a:rPr lang="en-US" i="1"/>
                      <a:t>m    </a:t>
                    </a:r>
                    <a:r>
                      <a:rPr lang="en-US"/>
                      <a:t> 8</a:t>
                    </a:r>
                    <a:r>
                      <a:rPr lang="en-US" b="1">
                        <a:latin typeface="Arial" charset="0"/>
                      </a:rPr>
                      <a:t>. Tell which postulate or theorem you use in each case.</a:t>
                    </a:r>
                  </a:p>
                </p:txBody>
              </p:sp>
              <p:pic>
                <p:nvPicPr>
                  <p:cNvPr id="3188" name="Picture 116" descr="angle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/>
                  <a:srcRect/>
                  <a:stretch>
                    <a:fillRect/>
                  </a:stretch>
                </p:blipFill>
                <p:spPr bwMode="auto">
                  <a:xfrm>
                    <a:off x="4271" y="1008"/>
                    <a:ext cx="209" cy="209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3189" name="Picture 117" descr="angle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/>
                  <a:srcRect/>
                  <a:stretch>
                    <a:fillRect/>
                  </a:stretch>
                </p:blipFill>
                <p:spPr bwMode="auto">
                  <a:xfrm>
                    <a:off x="3288" y="1008"/>
                    <a:ext cx="209" cy="209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3190" name="Picture 118" descr="angle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/>
                  <a:srcRect/>
                  <a:stretch>
                    <a:fillRect/>
                  </a:stretch>
                </p:blipFill>
                <p:spPr bwMode="auto">
                  <a:xfrm>
                    <a:off x="2607" y="1008"/>
                    <a:ext cx="209" cy="209"/>
                  </a:xfrm>
                  <a:prstGeom prst="rect">
                    <a:avLst/>
                  </a:prstGeom>
                  <a:noFill/>
                </p:spPr>
              </p:pic>
            </p:grpSp>
            <p:pic>
              <p:nvPicPr>
                <p:cNvPr id="3236" name="Picture 164" descr="angl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1056" y="1007"/>
                  <a:ext cx="209" cy="209"/>
                </a:xfrm>
                <a:prstGeom prst="rect">
                  <a:avLst/>
                </a:prstGeom>
                <a:noFill/>
              </p:spPr>
            </p:pic>
          </p:grpSp>
        </p:grpSp>
      </p:grpSp>
      <p:grpSp>
        <p:nvGrpSpPr>
          <p:cNvPr id="3247" name="Group 175"/>
          <p:cNvGrpSpPr>
            <a:grpSpLocks/>
          </p:cNvGrpSpPr>
          <p:nvPr/>
        </p:nvGrpSpPr>
        <p:grpSpPr bwMode="auto">
          <a:xfrm>
            <a:off x="1079500" y="3124200"/>
            <a:ext cx="1816100" cy="1044575"/>
            <a:chOff x="680" y="1968"/>
            <a:chExt cx="1144" cy="658"/>
          </a:xfrm>
        </p:grpSpPr>
        <p:grpSp>
          <p:nvGrpSpPr>
            <p:cNvPr id="3240" name="Group 168"/>
            <p:cNvGrpSpPr>
              <a:grpSpLocks/>
            </p:cNvGrpSpPr>
            <p:nvPr/>
          </p:nvGrpSpPr>
          <p:grpSpPr bwMode="auto">
            <a:xfrm>
              <a:off x="680" y="2336"/>
              <a:ext cx="1144" cy="290"/>
              <a:chOff x="680" y="2336"/>
              <a:chExt cx="1144" cy="290"/>
            </a:xfrm>
          </p:grpSpPr>
          <p:grpSp>
            <p:nvGrpSpPr>
              <p:cNvPr id="3194" name="Group 122"/>
              <p:cNvGrpSpPr>
                <a:grpSpLocks/>
              </p:cNvGrpSpPr>
              <p:nvPr/>
            </p:nvGrpSpPr>
            <p:grpSpPr bwMode="auto">
              <a:xfrm>
                <a:off x="680" y="2336"/>
                <a:ext cx="747" cy="288"/>
                <a:chOff x="680" y="1056"/>
                <a:chExt cx="747" cy="288"/>
              </a:xfrm>
            </p:grpSpPr>
            <p:sp>
              <p:nvSpPr>
                <p:cNvPr id="3195" name="Text Box 123"/>
                <p:cNvSpPr txBox="1">
                  <a:spLocks noChangeArrowheads="1"/>
                </p:cNvSpPr>
                <p:nvPr/>
              </p:nvSpPr>
              <p:spPr bwMode="auto">
                <a:xfrm>
                  <a:off x="680" y="1056"/>
                  <a:ext cx="747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i="1"/>
                    <a:t>m</a:t>
                  </a:r>
                  <a:r>
                    <a:rPr lang="en-US"/>
                    <a:t>     4 =</a:t>
                  </a:r>
                </a:p>
              </p:txBody>
            </p:sp>
            <p:pic>
              <p:nvPicPr>
                <p:cNvPr id="3196" name="Picture 124" descr="angl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903" y="1080"/>
                  <a:ext cx="209" cy="209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3197" name="Text Box 125"/>
              <p:cNvSpPr txBox="1">
                <a:spLocks noChangeArrowheads="1"/>
              </p:cNvSpPr>
              <p:nvPr/>
            </p:nvSpPr>
            <p:spPr bwMode="auto">
              <a:xfrm>
                <a:off x="1343" y="2338"/>
                <a:ext cx="48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/>
                  <a:t>105°</a:t>
                </a:r>
              </a:p>
            </p:txBody>
          </p:sp>
        </p:grpSp>
        <p:sp>
          <p:nvSpPr>
            <p:cNvPr id="3246" name="Rectangle 174"/>
            <p:cNvSpPr>
              <a:spLocks noChangeArrowheads="1"/>
            </p:cNvSpPr>
            <p:nvPr/>
          </p:nvSpPr>
          <p:spPr bwMode="auto">
            <a:xfrm>
              <a:off x="710" y="1968"/>
              <a:ext cx="970" cy="288"/>
            </a:xfrm>
            <a:prstGeom prst="rect">
              <a:avLst/>
            </a:prstGeom>
            <a:solidFill>
              <a:srgbClr val="FFCB7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latin typeface="Arial" charset="0"/>
                </a:rPr>
                <a:t>ANSWER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3" grpId="0"/>
      <p:bldP spid="3198" grpId="0"/>
      <p:bldP spid="32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2700" y="6535738"/>
          <a:ext cx="9144000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Image" r:id="rId3" imgW="13003175" imgH="456821" progId="">
                  <p:embed/>
                </p:oleObj>
              </mc:Choice>
              <mc:Fallback>
                <p:oleObj name="Image" r:id="rId3" imgW="13003175" imgH="45682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" y="6535738"/>
                        <a:ext cx="9144000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0" y="0"/>
          <a:ext cx="9144000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Image" r:id="rId5" imgW="11682540" imgH="1053597" progId="">
                  <p:embed/>
                </p:oleObj>
              </mc:Choice>
              <mc:Fallback>
                <p:oleObj name="Image" r:id="rId5" imgW="11682540" imgH="1053597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19088" y="300038"/>
            <a:ext cx="301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charset="0"/>
              </a:rPr>
              <a:t>GUIDED PRACTICE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679825" y="280988"/>
            <a:ext cx="3559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for Examples 1 and 2</a:t>
            </a:r>
          </a:p>
        </p:txBody>
      </p:sp>
      <p:grpSp>
        <p:nvGrpSpPr>
          <p:cNvPr id="6229" name="Group 85"/>
          <p:cNvGrpSpPr>
            <a:grpSpLocks/>
          </p:cNvGrpSpPr>
          <p:nvPr/>
        </p:nvGrpSpPr>
        <p:grpSpPr bwMode="auto">
          <a:xfrm>
            <a:off x="577850" y="1117600"/>
            <a:ext cx="7727950" cy="2416175"/>
            <a:chOff x="364" y="704"/>
            <a:chExt cx="4868" cy="1522"/>
          </a:xfrm>
        </p:grpSpPr>
        <p:sp>
          <p:nvSpPr>
            <p:cNvPr id="6216" name="Rectangle 72"/>
            <p:cNvSpPr>
              <a:spLocks noChangeArrowheads="1"/>
            </p:cNvSpPr>
            <p:nvPr/>
          </p:nvSpPr>
          <p:spPr bwMode="auto">
            <a:xfrm>
              <a:off x="368" y="704"/>
              <a:ext cx="166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latin typeface="Arial" charset="0"/>
                </a:rPr>
                <a:t>Use the diagram.</a:t>
              </a:r>
            </a:p>
          </p:txBody>
        </p:sp>
        <p:grpSp>
          <p:nvGrpSpPr>
            <p:cNvPr id="6221" name="Group 77"/>
            <p:cNvGrpSpPr>
              <a:grpSpLocks/>
            </p:cNvGrpSpPr>
            <p:nvPr/>
          </p:nvGrpSpPr>
          <p:grpSpPr bwMode="auto">
            <a:xfrm>
              <a:off x="364" y="984"/>
              <a:ext cx="4716" cy="518"/>
              <a:chOff x="364" y="984"/>
              <a:chExt cx="4716" cy="518"/>
            </a:xfrm>
          </p:grpSpPr>
          <p:pic>
            <p:nvPicPr>
              <p:cNvPr id="6222" name="Picture 78" descr="angl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039" y="1008"/>
                <a:ext cx="209" cy="209"/>
              </a:xfrm>
              <a:prstGeom prst="rect">
                <a:avLst/>
              </a:prstGeom>
              <a:noFill/>
            </p:spPr>
          </p:pic>
          <p:pic>
            <p:nvPicPr>
              <p:cNvPr id="6223" name="Picture 79" descr="angl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448" y="1008"/>
                <a:ext cx="209" cy="209"/>
              </a:xfrm>
              <a:prstGeom prst="rect">
                <a:avLst/>
              </a:prstGeom>
              <a:noFill/>
            </p:spPr>
          </p:pic>
          <p:grpSp>
            <p:nvGrpSpPr>
              <p:cNvPr id="6224" name="Group 80"/>
              <p:cNvGrpSpPr>
                <a:grpSpLocks/>
              </p:cNvGrpSpPr>
              <p:nvPr/>
            </p:nvGrpSpPr>
            <p:grpSpPr bwMode="auto">
              <a:xfrm>
                <a:off x="364" y="984"/>
                <a:ext cx="4716" cy="518"/>
                <a:chOff x="364" y="984"/>
                <a:chExt cx="4716" cy="518"/>
              </a:xfrm>
            </p:grpSpPr>
            <p:sp>
              <p:nvSpPr>
                <p:cNvPr id="6225" name="Text Box 81"/>
                <p:cNvSpPr txBox="1">
                  <a:spLocks noChangeArrowheads="1"/>
                </p:cNvSpPr>
                <p:nvPr/>
              </p:nvSpPr>
              <p:spPr bwMode="auto">
                <a:xfrm>
                  <a:off x="364" y="984"/>
                  <a:ext cx="260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b="1"/>
                    <a:t>2.</a:t>
                  </a:r>
                </a:p>
              </p:txBody>
            </p:sp>
            <p:sp>
              <p:nvSpPr>
                <p:cNvPr id="6226" name="Rectangle 82"/>
                <p:cNvSpPr>
                  <a:spLocks noChangeArrowheads="1"/>
                </p:cNvSpPr>
                <p:nvPr/>
              </p:nvSpPr>
              <p:spPr bwMode="auto">
                <a:xfrm>
                  <a:off x="664" y="984"/>
                  <a:ext cx="4416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b="1">
                      <a:latin typeface="Arial" charset="0"/>
                    </a:rPr>
                    <a:t>If </a:t>
                  </a:r>
                  <a:r>
                    <a:rPr lang="en-US" i="1"/>
                    <a:t>m     </a:t>
                  </a:r>
                  <a:r>
                    <a:rPr lang="en-US"/>
                    <a:t>3 = 68°</a:t>
                  </a:r>
                  <a:r>
                    <a:rPr lang="en-US" b="1">
                      <a:latin typeface="Arial" charset="0"/>
                    </a:rPr>
                    <a:t> and </a:t>
                  </a:r>
                  <a:r>
                    <a:rPr lang="en-US" i="1"/>
                    <a:t>m    </a:t>
                  </a:r>
                  <a:r>
                    <a:rPr lang="en-US"/>
                    <a:t> 8 = (2</a:t>
                  </a:r>
                  <a:r>
                    <a:rPr lang="en-US" i="1"/>
                    <a:t>x </a:t>
                  </a:r>
                  <a:r>
                    <a:rPr lang="en-US"/>
                    <a:t>+ 4)°</a:t>
                  </a:r>
                  <a:r>
                    <a:rPr lang="en-US" b="1">
                      <a:latin typeface="Arial" charset="0"/>
                    </a:rPr>
                    <a:t>, what is the value of </a:t>
                  </a:r>
                  <a:r>
                    <a:rPr lang="en-US" i="1"/>
                    <a:t>x</a:t>
                  </a:r>
                  <a:r>
                    <a:rPr lang="en-US" b="1">
                      <a:latin typeface="Arial" charset="0"/>
                    </a:rPr>
                    <a:t>? Show your steps.</a:t>
                  </a:r>
                </a:p>
              </p:txBody>
            </p:sp>
          </p:grpSp>
        </p:grpSp>
        <p:pic>
          <p:nvPicPr>
            <p:cNvPr id="6227" name="Picture 8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798" y="1488"/>
              <a:ext cx="1434" cy="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6238" name="Group 94"/>
          <p:cNvGrpSpPr>
            <a:grpSpLocks/>
          </p:cNvGrpSpPr>
          <p:nvPr/>
        </p:nvGrpSpPr>
        <p:grpSpPr bwMode="auto">
          <a:xfrm>
            <a:off x="3424238" y="3200400"/>
            <a:ext cx="2044700" cy="457200"/>
            <a:chOff x="336" y="1384"/>
            <a:chExt cx="1288" cy="288"/>
          </a:xfrm>
        </p:grpSpPr>
        <p:grpSp>
          <p:nvGrpSpPr>
            <p:cNvPr id="6239" name="Group 95"/>
            <p:cNvGrpSpPr>
              <a:grpSpLocks/>
            </p:cNvGrpSpPr>
            <p:nvPr/>
          </p:nvGrpSpPr>
          <p:grpSpPr bwMode="auto">
            <a:xfrm>
              <a:off x="336" y="1384"/>
              <a:ext cx="912" cy="288"/>
              <a:chOff x="672" y="2616"/>
              <a:chExt cx="912" cy="288"/>
            </a:xfrm>
          </p:grpSpPr>
          <p:sp>
            <p:nvSpPr>
              <p:cNvPr id="6240" name="Text Box 96"/>
              <p:cNvSpPr txBox="1">
                <a:spLocks noChangeArrowheads="1"/>
              </p:cNvSpPr>
              <p:nvPr/>
            </p:nvSpPr>
            <p:spPr bwMode="auto">
              <a:xfrm>
                <a:off x="672" y="2616"/>
                <a:ext cx="9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i="1"/>
                  <a:t>m</a:t>
                </a:r>
                <a:r>
                  <a:rPr lang="en-US"/>
                  <a:t>     3 =</a:t>
                </a:r>
              </a:p>
            </p:txBody>
          </p:sp>
          <p:pic>
            <p:nvPicPr>
              <p:cNvPr id="6241" name="Picture 97" descr="angl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888" y="2640"/>
                <a:ext cx="209" cy="209"/>
              </a:xfrm>
              <a:prstGeom prst="rect">
                <a:avLst/>
              </a:prstGeom>
              <a:noFill/>
            </p:spPr>
          </p:pic>
        </p:grpSp>
        <p:grpSp>
          <p:nvGrpSpPr>
            <p:cNvPr id="6242" name="Group 98"/>
            <p:cNvGrpSpPr>
              <a:grpSpLocks/>
            </p:cNvGrpSpPr>
            <p:nvPr/>
          </p:nvGrpSpPr>
          <p:grpSpPr bwMode="auto">
            <a:xfrm>
              <a:off x="1033" y="1384"/>
              <a:ext cx="591" cy="288"/>
              <a:chOff x="1369" y="1392"/>
              <a:chExt cx="591" cy="288"/>
            </a:xfrm>
          </p:grpSpPr>
          <p:sp>
            <p:nvSpPr>
              <p:cNvPr id="6243" name="Text Box 99"/>
              <p:cNvSpPr txBox="1">
                <a:spLocks noChangeArrowheads="1"/>
              </p:cNvSpPr>
              <p:nvPr/>
            </p:nvSpPr>
            <p:spPr bwMode="auto">
              <a:xfrm>
                <a:off x="1369" y="1392"/>
                <a:ext cx="59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i="1"/>
                  <a:t>m</a:t>
                </a:r>
                <a:r>
                  <a:rPr lang="en-US"/>
                  <a:t>     7</a:t>
                </a:r>
              </a:p>
            </p:txBody>
          </p:sp>
          <p:pic>
            <p:nvPicPr>
              <p:cNvPr id="6244" name="Picture 100" descr="angle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584" y="1424"/>
                <a:ext cx="209" cy="209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6250" name="Group 106"/>
          <p:cNvGrpSpPr>
            <a:grpSpLocks/>
          </p:cNvGrpSpPr>
          <p:nvPr/>
        </p:nvGrpSpPr>
        <p:grpSpPr bwMode="auto">
          <a:xfrm>
            <a:off x="2787650" y="3683000"/>
            <a:ext cx="2481263" cy="457200"/>
            <a:chOff x="336" y="2032"/>
            <a:chExt cx="1563" cy="288"/>
          </a:xfrm>
        </p:grpSpPr>
        <p:sp>
          <p:nvSpPr>
            <p:cNvPr id="6251" name="Text Box 107"/>
            <p:cNvSpPr txBox="1">
              <a:spLocks noChangeArrowheads="1"/>
            </p:cNvSpPr>
            <p:nvPr/>
          </p:nvSpPr>
          <p:spPr bwMode="auto">
            <a:xfrm>
              <a:off x="336" y="2032"/>
              <a:ext cx="124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/>
                <a:t>68 + 2</a:t>
              </a:r>
              <a:r>
                <a:rPr lang="en-US" i="1"/>
                <a:t>x</a:t>
              </a:r>
              <a:r>
                <a:rPr lang="en-US"/>
                <a:t> + 4 =</a:t>
              </a:r>
            </a:p>
          </p:txBody>
        </p:sp>
        <p:sp>
          <p:nvSpPr>
            <p:cNvPr id="6252" name="Text Box 108"/>
            <p:cNvSpPr txBox="1">
              <a:spLocks noChangeArrowheads="1"/>
            </p:cNvSpPr>
            <p:nvPr/>
          </p:nvSpPr>
          <p:spPr bwMode="auto">
            <a:xfrm>
              <a:off x="1495" y="2032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180</a:t>
              </a:r>
            </a:p>
          </p:txBody>
        </p:sp>
      </p:grpSp>
      <p:grpSp>
        <p:nvGrpSpPr>
          <p:cNvPr id="6253" name="Group 109"/>
          <p:cNvGrpSpPr>
            <a:grpSpLocks/>
          </p:cNvGrpSpPr>
          <p:nvPr/>
        </p:nvGrpSpPr>
        <p:grpSpPr bwMode="auto">
          <a:xfrm>
            <a:off x="3260725" y="4203700"/>
            <a:ext cx="1981200" cy="457200"/>
            <a:chOff x="712" y="2360"/>
            <a:chExt cx="1248" cy="288"/>
          </a:xfrm>
        </p:grpSpPr>
        <p:sp>
          <p:nvSpPr>
            <p:cNvPr id="6254" name="Text Box 110"/>
            <p:cNvSpPr txBox="1">
              <a:spLocks noChangeArrowheads="1"/>
            </p:cNvSpPr>
            <p:nvPr/>
          </p:nvSpPr>
          <p:spPr bwMode="auto">
            <a:xfrm>
              <a:off x="712" y="2360"/>
              <a:ext cx="124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/>
                <a:t>2</a:t>
              </a:r>
              <a:r>
                <a:rPr lang="en-US" i="1"/>
                <a:t>x</a:t>
              </a:r>
              <a:r>
                <a:rPr lang="en-US"/>
                <a:t> + 72 =</a:t>
              </a:r>
            </a:p>
          </p:txBody>
        </p:sp>
        <p:sp>
          <p:nvSpPr>
            <p:cNvPr id="6255" name="Text Box 111"/>
            <p:cNvSpPr txBox="1">
              <a:spLocks noChangeArrowheads="1"/>
            </p:cNvSpPr>
            <p:nvPr/>
          </p:nvSpPr>
          <p:spPr bwMode="auto">
            <a:xfrm>
              <a:off x="1495" y="2360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180</a:t>
              </a:r>
            </a:p>
          </p:txBody>
        </p:sp>
      </p:grpSp>
      <p:grpSp>
        <p:nvGrpSpPr>
          <p:cNvPr id="6256" name="Group 112"/>
          <p:cNvGrpSpPr>
            <a:grpSpLocks/>
          </p:cNvGrpSpPr>
          <p:nvPr/>
        </p:nvGrpSpPr>
        <p:grpSpPr bwMode="auto">
          <a:xfrm>
            <a:off x="3819525" y="4724400"/>
            <a:ext cx="1325563" cy="457200"/>
            <a:chOff x="1064" y="2688"/>
            <a:chExt cx="835" cy="288"/>
          </a:xfrm>
        </p:grpSpPr>
        <p:sp>
          <p:nvSpPr>
            <p:cNvPr id="6257" name="Text Box 113"/>
            <p:cNvSpPr txBox="1">
              <a:spLocks noChangeArrowheads="1"/>
            </p:cNvSpPr>
            <p:nvPr/>
          </p:nvSpPr>
          <p:spPr bwMode="auto">
            <a:xfrm>
              <a:off x="1064" y="2688"/>
              <a:ext cx="5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/>
                <a:t> 2</a:t>
              </a:r>
              <a:r>
                <a:rPr lang="en-US" i="1"/>
                <a:t>x</a:t>
              </a:r>
              <a:r>
                <a:rPr lang="en-US"/>
                <a:t> =</a:t>
              </a:r>
            </a:p>
          </p:txBody>
        </p:sp>
        <p:sp>
          <p:nvSpPr>
            <p:cNvPr id="6258" name="Text Box 114"/>
            <p:cNvSpPr txBox="1">
              <a:spLocks noChangeArrowheads="1"/>
            </p:cNvSpPr>
            <p:nvPr/>
          </p:nvSpPr>
          <p:spPr bwMode="auto">
            <a:xfrm>
              <a:off x="1495" y="2688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108</a:t>
              </a:r>
            </a:p>
          </p:txBody>
        </p:sp>
      </p:grpSp>
      <p:grpSp>
        <p:nvGrpSpPr>
          <p:cNvPr id="6259" name="Group 115"/>
          <p:cNvGrpSpPr>
            <a:grpSpLocks/>
          </p:cNvGrpSpPr>
          <p:nvPr/>
        </p:nvGrpSpPr>
        <p:grpSpPr bwMode="auto">
          <a:xfrm>
            <a:off x="3959225" y="5257800"/>
            <a:ext cx="1033463" cy="457200"/>
            <a:chOff x="1152" y="3024"/>
            <a:chExt cx="651" cy="288"/>
          </a:xfrm>
        </p:grpSpPr>
        <p:sp>
          <p:nvSpPr>
            <p:cNvPr id="6260" name="Text Box 116"/>
            <p:cNvSpPr txBox="1">
              <a:spLocks noChangeArrowheads="1"/>
            </p:cNvSpPr>
            <p:nvPr/>
          </p:nvSpPr>
          <p:spPr bwMode="auto">
            <a:xfrm>
              <a:off x="1152" y="3024"/>
              <a:ext cx="5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/>
                <a:t> </a:t>
              </a:r>
              <a:r>
                <a:rPr lang="en-US" i="1"/>
                <a:t>x</a:t>
              </a:r>
              <a:r>
                <a:rPr lang="en-US"/>
                <a:t> =</a:t>
              </a:r>
            </a:p>
          </p:txBody>
        </p:sp>
        <p:sp>
          <p:nvSpPr>
            <p:cNvPr id="6261" name="Text Box 117"/>
            <p:cNvSpPr txBox="1">
              <a:spLocks noChangeArrowheads="1"/>
            </p:cNvSpPr>
            <p:nvPr/>
          </p:nvSpPr>
          <p:spPr bwMode="auto">
            <a:xfrm>
              <a:off x="1495" y="3024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54</a:t>
              </a:r>
            </a:p>
          </p:txBody>
        </p:sp>
      </p:grpSp>
      <p:grpSp>
        <p:nvGrpSpPr>
          <p:cNvPr id="6264" name="Group 120"/>
          <p:cNvGrpSpPr>
            <a:grpSpLocks/>
          </p:cNvGrpSpPr>
          <p:nvPr/>
        </p:nvGrpSpPr>
        <p:grpSpPr bwMode="auto">
          <a:xfrm>
            <a:off x="609600" y="2667000"/>
            <a:ext cx="4552950" cy="533400"/>
            <a:chOff x="384" y="1680"/>
            <a:chExt cx="2868" cy="336"/>
          </a:xfrm>
        </p:grpSpPr>
        <p:grpSp>
          <p:nvGrpSpPr>
            <p:cNvPr id="6230" name="Group 86"/>
            <p:cNvGrpSpPr>
              <a:grpSpLocks/>
            </p:cNvGrpSpPr>
            <p:nvPr/>
          </p:nvGrpSpPr>
          <p:grpSpPr bwMode="auto">
            <a:xfrm>
              <a:off x="1488" y="1680"/>
              <a:ext cx="1764" cy="290"/>
              <a:chOff x="344" y="1048"/>
              <a:chExt cx="1764" cy="290"/>
            </a:xfrm>
          </p:grpSpPr>
          <p:grpSp>
            <p:nvGrpSpPr>
              <p:cNvPr id="6231" name="Group 87"/>
              <p:cNvGrpSpPr>
                <a:grpSpLocks/>
              </p:cNvGrpSpPr>
              <p:nvPr/>
            </p:nvGrpSpPr>
            <p:grpSpPr bwMode="auto">
              <a:xfrm>
                <a:off x="344" y="1048"/>
                <a:ext cx="1426" cy="288"/>
                <a:chOff x="680" y="1048"/>
                <a:chExt cx="1426" cy="288"/>
              </a:xfrm>
            </p:grpSpPr>
            <p:pic>
              <p:nvPicPr>
                <p:cNvPr id="6232" name="Picture 88" descr="angl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1584" y="1072"/>
                  <a:ext cx="209" cy="209"/>
                </a:xfrm>
                <a:prstGeom prst="rect">
                  <a:avLst/>
                </a:prstGeom>
                <a:noFill/>
              </p:spPr>
            </p:pic>
            <p:grpSp>
              <p:nvGrpSpPr>
                <p:cNvPr id="6233" name="Group 89"/>
                <p:cNvGrpSpPr>
                  <a:grpSpLocks/>
                </p:cNvGrpSpPr>
                <p:nvPr/>
              </p:nvGrpSpPr>
              <p:grpSpPr bwMode="auto">
                <a:xfrm>
                  <a:off x="680" y="1048"/>
                  <a:ext cx="1426" cy="288"/>
                  <a:chOff x="680" y="1056"/>
                  <a:chExt cx="1426" cy="288"/>
                </a:xfrm>
              </p:grpSpPr>
              <p:sp>
                <p:nvSpPr>
                  <p:cNvPr id="6234" name="Text Box 9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0" y="1056"/>
                    <a:ext cx="1426" cy="2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i="1"/>
                      <a:t>m</a:t>
                    </a:r>
                    <a:r>
                      <a:rPr lang="en-US"/>
                      <a:t>     7 + </a:t>
                    </a:r>
                    <a:r>
                      <a:rPr lang="en-US" i="1"/>
                      <a:t>m</a:t>
                    </a:r>
                    <a:r>
                      <a:rPr lang="en-US"/>
                      <a:t>     8 =</a:t>
                    </a:r>
                  </a:p>
                </p:txBody>
              </p:sp>
              <p:pic>
                <p:nvPicPr>
                  <p:cNvPr id="6235" name="Picture 91" descr="angle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/>
                  <a:srcRect/>
                  <a:stretch>
                    <a:fillRect/>
                  </a:stretch>
                </p:blipFill>
                <p:spPr bwMode="auto">
                  <a:xfrm>
                    <a:off x="903" y="1080"/>
                    <a:ext cx="209" cy="209"/>
                  </a:xfrm>
                  <a:prstGeom prst="rect">
                    <a:avLst/>
                  </a:prstGeom>
                  <a:noFill/>
                </p:spPr>
              </p:pic>
            </p:grpSp>
          </p:grpSp>
          <p:sp>
            <p:nvSpPr>
              <p:cNvPr id="6236" name="Text Box 92"/>
              <p:cNvSpPr txBox="1">
                <a:spLocks noChangeArrowheads="1"/>
              </p:cNvSpPr>
              <p:nvPr/>
            </p:nvSpPr>
            <p:spPr bwMode="auto">
              <a:xfrm>
                <a:off x="1704" y="1050"/>
                <a:ext cx="40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/>
                  <a:t>180</a:t>
                </a:r>
              </a:p>
            </p:txBody>
          </p:sp>
        </p:grpSp>
        <p:sp>
          <p:nvSpPr>
            <p:cNvPr id="6262" name="Rectangle 118"/>
            <p:cNvSpPr>
              <a:spLocks noChangeArrowheads="1"/>
            </p:cNvSpPr>
            <p:nvPr/>
          </p:nvSpPr>
          <p:spPr bwMode="auto">
            <a:xfrm>
              <a:off x="384" y="1728"/>
              <a:ext cx="970" cy="288"/>
            </a:xfrm>
            <a:prstGeom prst="rect">
              <a:avLst/>
            </a:prstGeom>
            <a:solidFill>
              <a:srgbClr val="FFCB7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latin typeface="Arial" charset="0"/>
                </a:rPr>
                <a:t>ANSWER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2700" y="6535738"/>
          <a:ext cx="9144000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Image" r:id="rId3" imgW="13003175" imgH="456821" progId="">
                  <p:embed/>
                </p:oleObj>
              </mc:Choice>
              <mc:Fallback>
                <p:oleObj name="Image" r:id="rId3" imgW="13003175" imgH="45682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" y="6535738"/>
                        <a:ext cx="9144000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0" y="0"/>
          <a:ext cx="91440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Image" r:id="rId5" imgW="13002794" imgH="1179279" progId="">
                  <p:embed/>
                </p:oleObj>
              </mc:Choice>
              <mc:Fallback>
                <p:oleObj name="Image" r:id="rId5" imgW="13002794" imgH="1179279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54000" y="266700"/>
            <a:ext cx="2197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itchFamily="34" charset="0"/>
              </a:rPr>
              <a:t>EXAMPLE 3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460625" y="293688"/>
            <a:ext cx="606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Prove the Alternate Interior Angles Theorem</a:t>
            </a:r>
          </a:p>
        </p:txBody>
      </p:sp>
      <p:grpSp>
        <p:nvGrpSpPr>
          <p:cNvPr id="2" name="Group 91"/>
          <p:cNvGrpSpPr>
            <a:grpSpLocks/>
          </p:cNvGrpSpPr>
          <p:nvPr/>
        </p:nvGrpSpPr>
        <p:grpSpPr bwMode="auto">
          <a:xfrm>
            <a:off x="581025" y="1095375"/>
            <a:ext cx="8562975" cy="2295525"/>
            <a:chOff x="366" y="690"/>
            <a:chExt cx="5394" cy="1446"/>
          </a:xfrm>
        </p:grpSpPr>
        <p:sp>
          <p:nvSpPr>
            <p:cNvPr id="2097" name="Rectangle 49"/>
            <p:cNvSpPr>
              <a:spLocks noChangeArrowheads="1"/>
            </p:cNvSpPr>
            <p:nvPr/>
          </p:nvSpPr>
          <p:spPr bwMode="auto">
            <a:xfrm>
              <a:off x="366" y="690"/>
              <a:ext cx="5394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" pitchFamily="34" charset="0"/>
                </a:rPr>
                <a:t>Prove that if two parallel lines are cut by a transversal, then the pairs of alternate interior angles are congruent.</a:t>
              </a:r>
            </a:p>
          </p:txBody>
        </p:sp>
        <p:pic>
          <p:nvPicPr>
            <p:cNvPr id="2099" name="Picture 5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873" y="1194"/>
              <a:ext cx="1548" cy="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40" name="Rectangle 92"/>
          <p:cNvSpPr>
            <a:spLocks noChangeArrowheads="1"/>
          </p:cNvSpPr>
          <p:nvPr/>
        </p:nvSpPr>
        <p:spPr bwMode="auto">
          <a:xfrm>
            <a:off x="571500" y="2695575"/>
            <a:ext cx="1981200" cy="457200"/>
          </a:xfrm>
          <a:prstGeom prst="rect">
            <a:avLst/>
          </a:prstGeom>
          <a:solidFill>
            <a:srgbClr val="7DE5C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000000"/>
                </a:solidFill>
                <a:latin typeface="Arial" pitchFamily="34" charset="0"/>
              </a:rPr>
              <a:t>SOLUTION</a:t>
            </a:r>
          </a:p>
        </p:txBody>
      </p:sp>
      <p:grpSp>
        <p:nvGrpSpPr>
          <p:cNvPr id="3" name="Group 134"/>
          <p:cNvGrpSpPr>
            <a:grpSpLocks/>
          </p:cNvGrpSpPr>
          <p:nvPr/>
        </p:nvGrpSpPr>
        <p:grpSpPr bwMode="auto">
          <a:xfrm>
            <a:off x="590550" y="3292475"/>
            <a:ext cx="8020050" cy="1917700"/>
            <a:chOff x="372" y="2074"/>
            <a:chExt cx="5052" cy="1208"/>
          </a:xfrm>
        </p:grpSpPr>
        <p:sp>
          <p:nvSpPr>
            <p:cNvPr id="2142" name="Rectangle 94"/>
            <p:cNvSpPr>
              <a:spLocks noChangeArrowheads="1"/>
            </p:cNvSpPr>
            <p:nvPr/>
          </p:nvSpPr>
          <p:spPr bwMode="auto">
            <a:xfrm>
              <a:off x="372" y="2074"/>
              <a:ext cx="5052" cy="1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" pitchFamily="34" charset="0"/>
                </a:rPr>
                <a:t>Draw a diagram. Label a pair of alternate interior  angles as    </a:t>
              </a:r>
              <a:r>
                <a:rPr lang="en-US"/>
                <a:t>1</a:t>
              </a:r>
              <a:r>
                <a:rPr lang="en-US" b="1">
                  <a:latin typeface="Arial" pitchFamily="34" charset="0"/>
                </a:rPr>
                <a:t> and    </a:t>
              </a:r>
              <a:r>
                <a:rPr lang="en-US"/>
                <a:t>2</a:t>
              </a:r>
              <a:r>
                <a:rPr lang="en-US" b="1">
                  <a:latin typeface="Arial" pitchFamily="34" charset="0"/>
                </a:rPr>
                <a:t>. You are looking for an angle that is related to both    </a:t>
              </a:r>
              <a:r>
                <a:rPr lang="en-US"/>
                <a:t>1</a:t>
              </a:r>
              <a:r>
                <a:rPr lang="en-US" b="1">
                  <a:latin typeface="Arial" pitchFamily="34" charset="0"/>
                </a:rPr>
                <a:t> and     </a:t>
              </a:r>
              <a:r>
                <a:rPr lang="en-US"/>
                <a:t>2</a:t>
              </a:r>
              <a:r>
                <a:rPr lang="en-US" b="1">
                  <a:latin typeface="Arial" pitchFamily="34" charset="0"/>
                </a:rPr>
                <a:t>. Notice that one angle is a vertical angle with     </a:t>
              </a:r>
              <a:r>
                <a:rPr lang="en-US"/>
                <a:t>2</a:t>
              </a:r>
              <a:r>
                <a:rPr lang="en-US" b="1">
                  <a:latin typeface="Arial" pitchFamily="34" charset="0"/>
                </a:rPr>
                <a:t> and a corresponding angle with     </a:t>
              </a:r>
              <a:r>
                <a:rPr lang="en-US"/>
                <a:t>1</a:t>
              </a:r>
              <a:r>
                <a:rPr lang="en-US" b="1">
                  <a:latin typeface="Arial" pitchFamily="34" charset="0"/>
                </a:rPr>
                <a:t>. Label it     </a:t>
              </a:r>
              <a:r>
                <a:rPr lang="en-US"/>
                <a:t>3</a:t>
              </a:r>
              <a:r>
                <a:rPr lang="en-US" b="1">
                  <a:latin typeface="Arial" pitchFamily="34" charset="0"/>
                </a:rPr>
                <a:t>.</a:t>
              </a:r>
            </a:p>
          </p:txBody>
        </p:sp>
        <p:grpSp>
          <p:nvGrpSpPr>
            <p:cNvPr id="4" name="Group 95"/>
            <p:cNvGrpSpPr>
              <a:grpSpLocks/>
            </p:cNvGrpSpPr>
            <p:nvPr/>
          </p:nvGrpSpPr>
          <p:grpSpPr bwMode="auto">
            <a:xfrm>
              <a:off x="1317" y="2367"/>
              <a:ext cx="192" cy="144"/>
              <a:chOff x="1296" y="3456"/>
              <a:chExt cx="192" cy="144"/>
            </a:xfrm>
          </p:grpSpPr>
          <p:sp>
            <p:nvSpPr>
              <p:cNvPr id="2144" name="Line 96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5" name="Line 97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98"/>
            <p:cNvGrpSpPr>
              <a:grpSpLocks/>
            </p:cNvGrpSpPr>
            <p:nvPr/>
          </p:nvGrpSpPr>
          <p:grpSpPr bwMode="auto">
            <a:xfrm>
              <a:off x="2019" y="2364"/>
              <a:ext cx="192" cy="144"/>
              <a:chOff x="1296" y="3456"/>
              <a:chExt cx="192" cy="144"/>
            </a:xfrm>
          </p:grpSpPr>
          <p:sp>
            <p:nvSpPr>
              <p:cNvPr id="2147" name="Line 99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8" name="Line 100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101"/>
            <p:cNvGrpSpPr>
              <a:grpSpLocks/>
            </p:cNvGrpSpPr>
            <p:nvPr/>
          </p:nvGrpSpPr>
          <p:grpSpPr bwMode="auto">
            <a:xfrm>
              <a:off x="2388" y="2595"/>
              <a:ext cx="192" cy="144"/>
              <a:chOff x="1296" y="3456"/>
              <a:chExt cx="192" cy="144"/>
            </a:xfrm>
          </p:grpSpPr>
          <p:sp>
            <p:nvSpPr>
              <p:cNvPr id="2150" name="Line 102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1" name="Line 103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104"/>
            <p:cNvGrpSpPr>
              <a:grpSpLocks/>
            </p:cNvGrpSpPr>
            <p:nvPr/>
          </p:nvGrpSpPr>
          <p:grpSpPr bwMode="auto">
            <a:xfrm>
              <a:off x="3129" y="2583"/>
              <a:ext cx="192" cy="144"/>
              <a:chOff x="1296" y="3456"/>
              <a:chExt cx="192" cy="144"/>
            </a:xfrm>
          </p:grpSpPr>
          <p:sp>
            <p:nvSpPr>
              <p:cNvPr id="2153" name="Line 105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4" name="Line 106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" name="Group 107"/>
            <p:cNvGrpSpPr>
              <a:grpSpLocks/>
            </p:cNvGrpSpPr>
            <p:nvPr/>
          </p:nvGrpSpPr>
          <p:grpSpPr bwMode="auto">
            <a:xfrm>
              <a:off x="3054" y="2823"/>
              <a:ext cx="192" cy="144"/>
              <a:chOff x="1296" y="3456"/>
              <a:chExt cx="192" cy="144"/>
            </a:xfrm>
          </p:grpSpPr>
          <p:sp>
            <p:nvSpPr>
              <p:cNvPr id="2156" name="Line 108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7" name="Line 109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" name="Group 110"/>
            <p:cNvGrpSpPr>
              <a:grpSpLocks/>
            </p:cNvGrpSpPr>
            <p:nvPr/>
          </p:nvGrpSpPr>
          <p:grpSpPr bwMode="auto">
            <a:xfrm>
              <a:off x="1407" y="3048"/>
              <a:ext cx="192" cy="144"/>
              <a:chOff x="1296" y="3456"/>
              <a:chExt cx="192" cy="144"/>
            </a:xfrm>
          </p:grpSpPr>
          <p:sp>
            <p:nvSpPr>
              <p:cNvPr id="2159" name="Line 111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0" name="Line 112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" name="Group 113"/>
            <p:cNvGrpSpPr>
              <a:grpSpLocks/>
            </p:cNvGrpSpPr>
            <p:nvPr/>
          </p:nvGrpSpPr>
          <p:grpSpPr bwMode="auto">
            <a:xfrm>
              <a:off x="2562" y="3054"/>
              <a:ext cx="192" cy="144"/>
              <a:chOff x="1296" y="3456"/>
              <a:chExt cx="192" cy="144"/>
            </a:xfrm>
          </p:grpSpPr>
          <p:sp>
            <p:nvSpPr>
              <p:cNvPr id="2162" name="Line 114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3" name="Line 115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" name="Group 137"/>
          <p:cNvGrpSpPr>
            <a:grpSpLocks/>
          </p:cNvGrpSpPr>
          <p:nvPr/>
        </p:nvGrpSpPr>
        <p:grpSpPr bwMode="auto">
          <a:xfrm>
            <a:off x="538163" y="5286375"/>
            <a:ext cx="2547937" cy="504825"/>
            <a:chOff x="339" y="3330"/>
            <a:chExt cx="1605" cy="318"/>
          </a:xfrm>
        </p:grpSpPr>
        <p:sp>
          <p:nvSpPr>
            <p:cNvPr id="2164" name="Rectangle 116"/>
            <p:cNvSpPr>
              <a:spLocks noChangeArrowheads="1"/>
            </p:cNvSpPr>
            <p:nvPr/>
          </p:nvSpPr>
          <p:spPr bwMode="auto">
            <a:xfrm>
              <a:off x="339" y="3360"/>
              <a:ext cx="83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Arial" pitchFamily="34" charset="0"/>
                </a:rPr>
                <a:t>GIVEN</a:t>
              </a:r>
              <a:r>
                <a:rPr lang="en-US" b="1">
                  <a:solidFill>
                    <a:srgbClr val="FF0000"/>
                  </a:solidFill>
                  <a:latin typeface="Scudder-Bold" charset="0"/>
                </a:rPr>
                <a:t> :</a:t>
              </a:r>
            </a:p>
          </p:txBody>
        </p:sp>
        <p:sp>
          <p:nvSpPr>
            <p:cNvPr id="2166" name="Rectangle 118"/>
            <p:cNvSpPr>
              <a:spLocks noChangeArrowheads="1"/>
            </p:cNvSpPr>
            <p:nvPr/>
          </p:nvSpPr>
          <p:spPr bwMode="auto">
            <a:xfrm>
              <a:off x="1320" y="3330"/>
              <a:ext cx="6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i="1"/>
                <a:t>p</a:t>
              </a:r>
              <a:r>
                <a:rPr lang="en-US" i="1">
                  <a:latin typeface="Utopia-Italic" charset="0"/>
                </a:rPr>
                <a:t>   </a:t>
              </a:r>
              <a:r>
                <a:rPr lang="en-US" i="1"/>
                <a:t>q</a:t>
              </a:r>
            </a:p>
          </p:txBody>
        </p:sp>
        <p:grpSp>
          <p:nvGrpSpPr>
            <p:cNvPr id="12" name="Group 119"/>
            <p:cNvGrpSpPr>
              <a:grpSpLocks/>
            </p:cNvGrpSpPr>
            <p:nvPr/>
          </p:nvGrpSpPr>
          <p:grpSpPr bwMode="auto">
            <a:xfrm flipH="1">
              <a:off x="1506" y="3408"/>
              <a:ext cx="47" cy="186"/>
              <a:chOff x="1536" y="3312"/>
              <a:chExt cx="51" cy="240"/>
            </a:xfrm>
          </p:grpSpPr>
          <p:sp>
            <p:nvSpPr>
              <p:cNvPr id="2168" name="Line 120"/>
              <p:cNvSpPr>
                <a:spLocks noChangeShapeType="1"/>
              </p:cNvSpPr>
              <p:nvPr/>
            </p:nvSpPr>
            <p:spPr bwMode="auto">
              <a:xfrm>
                <a:off x="1536" y="3312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9" name="Line 121"/>
              <p:cNvSpPr>
                <a:spLocks noChangeShapeType="1"/>
              </p:cNvSpPr>
              <p:nvPr/>
            </p:nvSpPr>
            <p:spPr bwMode="auto">
              <a:xfrm>
                <a:off x="1587" y="3312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3" name="Group 136"/>
          <p:cNvGrpSpPr>
            <a:grpSpLocks/>
          </p:cNvGrpSpPr>
          <p:nvPr/>
        </p:nvGrpSpPr>
        <p:grpSpPr bwMode="auto">
          <a:xfrm>
            <a:off x="571500" y="5886450"/>
            <a:ext cx="3041650" cy="457200"/>
            <a:chOff x="360" y="3708"/>
            <a:chExt cx="1916" cy="288"/>
          </a:xfrm>
        </p:grpSpPr>
        <p:sp>
          <p:nvSpPr>
            <p:cNvPr id="2170" name="Rectangle 122"/>
            <p:cNvSpPr>
              <a:spLocks noChangeArrowheads="1"/>
            </p:cNvSpPr>
            <p:nvPr/>
          </p:nvSpPr>
          <p:spPr bwMode="auto">
            <a:xfrm>
              <a:off x="360" y="3708"/>
              <a:ext cx="10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Arial" pitchFamily="34" charset="0"/>
                </a:rPr>
                <a:t>PROVE</a:t>
              </a:r>
              <a:r>
                <a:rPr lang="en-US" b="1">
                  <a:solidFill>
                    <a:srgbClr val="FF0000"/>
                  </a:solidFill>
                  <a:latin typeface="Scudder-Bold" charset="0"/>
                </a:rPr>
                <a:t> :</a:t>
              </a:r>
            </a:p>
          </p:txBody>
        </p:sp>
        <p:grpSp>
          <p:nvGrpSpPr>
            <p:cNvPr id="14" name="Group 123"/>
            <p:cNvGrpSpPr>
              <a:grpSpLocks/>
            </p:cNvGrpSpPr>
            <p:nvPr/>
          </p:nvGrpSpPr>
          <p:grpSpPr bwMode="auto">
            <a:xfrm>
              <a:off x="1200" y="3708"/>
              <a:ext cx="1076" cy="288"/>
              <a:chOff x="1200" y="3456"/>
              <a:chExt cx="1076" cy="288"/>
            </a:xfrm>
          </p:grpSpPr>
          <p:sp>
            <p:nvSpPr>
              <p:cNvPr id="2172" name="Rectangle 124"/>
              <p:cNvSpPr>
                <a:spLocks noChangeArrowheads="1"/>
              </p:cNvSpPr>
              <p:nvPr/>
            </p:nvSpPr>
            <p:spPr bwMode="auto">
              <a:xfrm>
                <a:off x="1200" y="3456"/>
                <a:ext cx="107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Symbol" pitchFamily="18" charset="2"/>
                  </a:rPr>
                  <a:t>∠     </a:t>
                </a:r>
                <a:r>
                  <a:rPr lang="en-US"/>
                  <a:t>1</a:t>
                </a:r>
                <a:r>
                  <a:rPr lang="en-US">
                    <a:latin typeface="Utopia-Regular" charset="0"/>
                  </a:rPr>
                  <a:t>  </a:t>
                </a:r>
                <a:r>
                  <a:rPr lang="en-US">
                    <a:latin typeface="MathematicalPiLTStd-3" charset="0"/>
                  </a:rPr>
                  <a:t> </a:t>
                </a:r>
                <a:r>
                  <a:rPr lang="en-US">
                    <a:latin typeface="Symbol" pitchFamily="18" charset="2"/>
                  </a:rPr>
                  <a:t>∠      </a:t>
                </a:r>
                <a:r>
                  <a:rPr lang="en-US"/>
                  <a:t>2</a:t>
                </a:r>
              </a:p>
            </p:txBody>
          </p:sp>
          <p:grpSp>
            <p:nvGrpSpPr>
              <p:cNvPr id="15" name="Group 125"/>
              <p:cNvGrpSpPr>
                <a:grpSpLocks/>
              </p:cNvGrpSpPr>
              <p:nvPr/>
            </p:nvGrpSpPr>
            <p:grpSpPr bwMode="auto">
              <a:xfrm>
                <a:off x="1353" y="3525"/>
                <a:ext cx="192" cy="144"/>
                <a:chOff x="1296" y="3456"/>
                <a:chExt cx="192" cy="144"/>
              </a:xfrm>
            </p:grpSpPr>
            <p:sp>
              <p:nvSpPr>
                <p:cNvPr id="2174" name="Line 126"/>
                <p:cNvSpPr>
                  <a:spLocks noChangeShapeType="1"/>
                </p:cNvSpPr>
                <p:nvPr/>
              </p:nvSpPr>
              <p:spPr bwMode="auto">
                <a:xfrm>
                  <a:off x="1296" y="3600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75" name="Line 127"/>
                <p:cNvSpPr>
                  <a:spLocks noChangeShapeType="1"/>
                </p:cNvSpPr>
                <p:nvPr/>
              </p:nvSpPr>
              <p:spPr bwMode="auto">
                <a:xfrm flipH="1">
                  <a:off x="1296" y="3456"/>
                  <a:ext cx="96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pic>
            <p:nvPicPr>
              <p:cNvPr id="2176" name="Picture 128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728" y="3552"/>
                <a:ext cx="144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16" name="Group 129"/>
              <p:cNvGrpSpPr>
                <a:grpSpLocks/>
              </p:cNvGrpSpPr>
              <p:nvPr/>
            </p:nvGrpSpPr>
            <p:grpSpPr bwMode="auto">
              <a:xfrm>
                <a:off x="1908" y="3522"/>
                <a:ext cx="192" cy="144"/>
                <a:chOff x="1296" y="3456"/>
                <a:chExt cx="192" cy="144"/>
              </a:xfrm>
            </p:grpSpPr>
            <p:sp>
              <p:nvSpPr>
                <p:cNvPr id="2178" name="Line 130"/>
                <p:cNvSpPr>
                  <a:spLocks noChangeShapeType="1"/>
                </p:cNvSpPr>
                <p:nvPr/>
              </p:nvSpPr>
              <p:spPr bwMode="auto">
                <a:xfrm>
                  <a:off x="1296" y="3600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79" name="Line 131"/>
                <p:cNvSpPr>
                  <a:spLocks noChangeShapeType="1"/>
                </p:cNvSpPr>
                <p:nvPr/>
              </p:nvSpPr>
              <p:spPr bwMode="auto">
                <a:xfrm flipH="1">
                  <a:off x="1296" y="3456"/>
                  <a:ext cx="96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2700" y="6535738"/>
          <a:ext cx="9144000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Image" r:id="rId3" imgW="13003175" imgH="456821" progId="">
                  <p:embed/>
                </p:oleObj>
              </mc:Choice>
              <mc:Fallback>
                <p:oleObj name="Image" r:id="rId3" imgW="13003175" imgH="45682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" y="6535738"/>
                        <a:ext cx="9144000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0" y="0"/>
          <a:ext cx="91440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Image" r:id="rId5" imgW="13002794" imgH="1179279" progId="">
                  <p:embed/>
                </p:oleObj>
              </mc:Choice>
              <mc:Fallback>
                <p:oleObj name="Image" r:id="rId5" imgW="13002794" imgH="1179279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54000" y="266700"/>
            <a:ext cx="2197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itchFamily="34" charset="0"/>
              </a:rPr>
              <a:t>EXAMPLE 3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2460625" y="293688"/>
            <a:ext cx="606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Prove the Alternate Interior Angles Theorem</a:t>
            </a:r>
          </a:p>
        </p:txBody>
      </p:sp>
      <p:grpSp>
        <p:nvGrpSpPr>
          <p:cNvPr id="2" name="Group 701"/>
          <p:cNvGrpSpPr>
            <a:grpSpLocks/>
          </p:cNvGrpSpPr>
          <p:nvPr/>
        </p:nvGrpSpPr>
        <p:grpSpPr bwMode="auto">
          <a:xfrm>
            <a:off x="457200" y="990600"/>
            <a:ext cx="8229600" cy="5334000"/>
            <a:chOff x="288" y="624"/>
            <a:chExt cx="5184" cy="3360"/>
          </a:xfrm>
        </p:grpSpPr>
        <p:sp>
          <p:nvSpPr>
            <p:cNvPr id="4687" name="Line 591"/>
            <p:cNvSpPr>
              <a:spLocks noChangeShapeType="1"/>
            </p:cNvSpPr>
            <p:nvPr/>
          </p:nvSpPr>
          <p:spPr bwMode="auto">
            <a:xfrm>
              <a:off x="288" y="1104"/>
              <a:ext cx="51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688" name="Line 592"/>
            <p:cNvSpPr>
              <a:spLocks noChangeShapeType="1"/>
            </p:cNvSpPr>
            <p:nvPr/>
          </p:nvSpPr>
          <p:spPr bwMode="auto">
            <a:xfrm>
              <a:off x="2880" y="624"/>
              <a:ext cx="0" cy="33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3" name="Rectangle 647"/>
            <p:cNvSpPr>
              <a:spLocks noChangeArrowheads="1"/>
            </p:cNvSpPr>
            <p:nvPr/>
          </p:nvSpPr>
          <p:spPr bwMode="auto">
            <a:xfrm>
              <a:off x="363" y="699"/>
              <a:ext cx="14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latin typeface="Arial" pitchFamily="34" charset="0"/>
                </a:rPr>
                <a:t>STATEMENTS</a:t>
              </a:r>
            </a:p>
          </p:txBody>
        </p:sp>
        <p:sp>
          <p:nvSpPr>
            <p:cNvPr id="4744" name="Rectangle 648"/>
            <p:cNvSpPr>
              <a:spLocks noChangeArrowheads="1"/>
            </p:cNvSpPr>
            <p:nvPr/>
          </p:nvSpPr>
          <p:spPr bwMode="auto">
            <a:xfrm>
              <a:off x="2957" y="696"/>
              <a:ext cx="106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latin typeface="Arial" pitchFamily="34" charset="0"/>
                </a:rPr>
                <a:t>REASONS</a:t>
              </a:r>
            </a:p>
          </p:txBody>
        </p:sp>
      </p:grpSp>
      <p:grpSp>
        <p:nvGrpSpPr>
          <p:cNvPr id="3" name="Group 649"/>
          <p:cNvGrpSpPr>
            <a:grpSpLocks/>
          </p:cNvGrpSpPr>
          <p:nvPr/>
        </p:nvGrpSpPr>
        <p:grpSpPr bwMode="auto">
          <a:xfrm>
            <a:off x="581025" y="1828800"/>
            <a:ext cx="1603375" cy="506413"/>
            <a:chOff x="366" y="1152"/>
            <a:chExt cx="1010" cy="319"/>
          </a:xfrm>
        </p:grpSpPr>
        <p:grpSp>
          <p:nvGrpSpPr>
            <p:cNvPr id="4" name="Group 650"/>
            <p:cNvGrpSpPr>
              <a:grpSpLocks/>
            </p:cNvGrpSpPr>
            <p:nvPr/>
          </p:nvGrpSpPr>
          <p:grpSpPr bwMode="auto">
            <a:xfrm>
              <a:off x="828" y="1152"/>
              <a:ext cx="548" cy="309"/>
              <a:chOff x="990" y="1179"/>
              <a:chExt cx="548" cy="309"/>
            </a:xfrm>
          </p:grpSpPr>
          <p:sp>
            <p:nvSpPr>
              <p:cNvPr id="4747" name="Rectangle 651"/>
              <p:cNvSpPr>
                <a:spLocks noChangeArrowheads="1"/>
              </p:cNvSpPr>
              <p:nvPr/>
            </p:nvSpPr>
            <p:spPr bwMode="auto">
              <a:xfrm>
                <a:off x="990" y="1179"/>
                <a:ext cx="54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i="1"/>
                  <a:t>p</a:t>
                </a:r>
                <a:r>
                  <a:rPr lang="en-US" i="1">
                    <a:latin typeface="Utopia-Italic" charset="0"/>
                  </a:rPr>
                  <a:t> </a:t>
                </a:r>
                <a:r>
                  <a:rPr lang="en-US">
                    <a:latin typeface="MathematicalPiLTStd-3" charset="0"/>
                  </a:rPr>
                  <a:t>    </a:t>
                </a:r>
                <a:r>
                  <a:rPr lang="en-US" i="1"/>
                  <a:t>q</a:t>
                </a:r>
              </a:p>
            </p:txBody>
          </p:sp>
          <p:grpSp>
            <p:nvGrpSpPr>
              <p:cNvPr id="5" name="Group 652"/>
              <p:cNvGrpSpPr>
                <a:grpSpLocks/>
              </p:cNvGrpSpPr>
              <p:nvPr/>
            </p:nvGrpSpPr>
            <p:grpSpPr bwMode="auto">
              <a:xfrm>
                <a:off x="1218" y="1248"/>
                <a:ext cx="51" cy="240"/>
                <a:chOff x="1536" y="3312"/>
                <a:chExt cx="51" cy="240"/>
              </a:xfrm>
            </p:grpSpPr>
            <p:sp>
              <p:nvSpPr>
                <p:cNvPr id="4749" name="Line 653"/>
                <p:cNvSpPr>
                  <a:spLocks noChangeShapeType="1"/>
                </p:cNvSpPr>
                <p:nvPr/>
              </p:nvSpPr>
              <p:spPr bwMode="auto">
                <a:xfrm>
                  <a:off x="1536" y="3312"/>
                  <a:ext cx="0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50" name="Line 654"/>
                <p:cNvSpPr>
                  <a:spLocks noChangeShapeType="1"/>
                </p:cNvSpPr>
                <p:nvPr/>
              </p:nvSpPr>
              <p:spPr bwMode="auto">
                <a:xfrm>
                  <a:off x="1587" y="3312"/>
                  <a:ext cx="0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4751" name="Rectangle 655"/>
            <p:cNvSpPr>
              <a:spLocks noChangeArrowheads="1"/>
            </p:cNvSpPr>
            <p:nvPr/>
          </p:nvSpPr>
          <p:spPr bwMode="auto">
            <a:xfrm>
              <a:off x="366" y="1183"/>
              <a:ext cx="31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1.</a:t>
              </a:r>
              <a:r>
                <a:rPr lang="en-US" b="1">
                  <a:latin typeface="Utopia-Bold" charset="0"/>
                </a:rPr>
                <a:t> </a:t>
              </a:r>
              <a:endParaRPr lang="en-US">
                <a:latin typeface="Utopia-Regular" charset="0"/>
              </a:endParaRPr>
            </a:p>
          </p:txBody>
        </p:sp>
      </p:grpSp>
      <p:grpSp>
        <p:nvGrpSpPr>
          <p:cNvPr id="6" name="Group 656"/>
          <p:cNvGrpSpPr>
            <a:grpSpLocks/>
          </p:cNvGrpSpPr>
          <p:nvPr/>
        </p:nvGrpSpPr>
        <p:grpSpPr bwMode="auto">
          <a:xfrm>
            <a:off x="4705350" y="1866900"/>
            <a:ext cx="1430338" cy="457200"/>
            <a:chOff x="2964" y="1176"/>
            <a:chExt cx="901" cy="288"/>
          </a:xfrm>
        </p:grpSpPr>
        <p:sp>
          <p:nvSpPr>
            <p:cNvPr id="4753" name="Rectangle 657"/>
            <p:cNvSpPr>
              <a:spLocks noChangeArrowheads="1"/>
            </p:cNvSpPr>
            <p:nvPr/>
          </p:nvSpPr>
          <p:spPr bwMode="auto">
            <a:xfrm>
              <a:off x="2964" y="1176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1</a:t>
              </a:r>
              <a:r>
                <a:rPr lang="en-US" b="1">
                  <a:latin typeface="Utopia-Bold" charset="0"/>
                </a:rPr>
                <a:t>. </a:t>
              </a:r>
              <a:endParaRPr lang="en-US">
                <a:latin typeface="Utopia-Regular" charset="0"/>
              </a:endParaRPr>
            </a:p>
          </p:txBody>
        </p:sp>
        <p:sp>
          <p:nvSpPr>
            <p:cNvPr id="4754" name="Rectangle 658"/>
            <p:cNvSpPr>
              <a:spLocks noChangeArrowheads="1"/>
            </p:cNvSpPr>
            <p:nvPr/>
          </p:nvSpPr>
          <p:spPr bwMode="auto">
            <a:xfrm>
              <a:off x="3305" y="1176"/>
              <a:ext cx="5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>
                  <a:latin typeface="Arial" pitchFamily="34" charset="0"/>
                </a:rPr>
                <a:t>Given</a:t>
              </a:r>
            </a:p>
          </p:txBody>
        </p:sp>
      </p:grpSp>
      <p:grpSp>
        <p:nvGrpSpPr>
          <p:cNvPr id="7" name="Group 659"/>
          <p:cNvGrpSpPr>
            <a:grpSpLocks/>
          </p:cNvGrpSpPr>
          <p:nvPr/>
        </p:nvGrpSpPr>
        <p:grpSpPr bwMode="auto">
          <a:xfrm>
            <a:off x="592138" y="2559050"/>
            <a:ext cx="2368550" cy="474663"/>
            <a:chOff x="373" y="1612"/>
            <a:chExt cx="1492" cy="299"/>
          </a:xfrm>
        </p:grpSpPr>
        <p:sp>
          <p:nvSpPr>
            <p:cNvPr id="4756" name="Rectangle 660"/>
            <p:cNvSpPr>
              <a:spLocks noChangeArrowheads="1"/>
            </p:cNvSpPr>
            <p:nvPr/>
          </p:nvSpPr>
          <p:spPr bwMode="auto">
            <a:xfrm>
              <a:off x="373" y="1612"/>
              <a:ext cx="31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2.</a:t>
              </a:r>
              <a:r>
                <a:rPr lang="en-US" b="1">
                  <a:latin typeface="Utopia-Bold" charset="0"/>
                </a:rPr>
                <a:t> </a:t>
              </a:r>
              <a:endParaRPr lang="en-US">
                <a:latin typeface="Utopia-Regular" charset="0"/>
              </a:endParaRPr>
            </a:p>
          </p:txBody>
        </p:sp>
        <p:grpSp>
          <p:nvGrpSpPr>
            <p:cNvPr id="8" name="Group 661"/>
            <p:cNvGrpSpPr>
              <a:grpSpLocks/>
            </p:cNvGrpSpPr>
            <p:nvPr/>
          </p:nvGrpSpPr>
          <p:grpSpPr bwMode="auto">
            <a:xfrm>
              <a:off x="837" y="1623"/>
              <a:ext cx="1028" cy="288"/>
              <a:chOff x="837" y="1623"/>
              <a:chExt cx="1028" cy="288"/>
            </a:xfrm>
          </p:grpSpPr>
          <p:sp>
            <p:nvSpPr>
              <p:cNvPr id="4758" name="Rectangle 662"/>
              <p:cNvSpPr>
                <a:spLocks noChangeArrowheads="1"/>
              </p:cNvSpPr>
              <p:nvPr/>
            </p:nvSpPr>
            <p:spPr bwMode="auto">
              <a:xfrm>
                <a:off x="837" y="1623"/>
                <a:ext cx="102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Utopia-Regular" charset="0"/>
                  </a:rPr>
                  <a:t>    </a:t>
                </a:r>
                <a:r>
                  <a:rPr lang="en-US"/>
                  <a:t>1</a:t>
                </a:r>
                <a:r>
                  <a:rPr lang="en-US">
                    <a:latin typeface="Utopia-Regular" charset="0"/>
                  </a:rPr>
                  <a:t> </a:t>
                </a:r>
                <a:r>
                  <a:rPr lang="en-US">
                    <a:latin typeface="Symbol" pitchFamily="18" charset="2"/>
                  </a:rPr>
                  <a:t>∠         </a:t>
                </a:r>
                <a:r>
                  <a:rPr lang="en-US"/>
                  <a:t>3</a:t>
                </a:r>
              </a:p>
            </p:txBody>
          </p:sp>
          <p:grpSp>
            <p:nvGrpSpPr>
              <p:cNvPr id="9" name="Group 663"/>
              <p:cNvGrpSpPr>
                <a:grpSpLocks/>
              </p:cNvGrpSpPr>
              <p:nvPr/>
            </p:nvGrpSpPr>
            <p:grpSpPr bwMode="auto">
              <a:xfrm>
                <a:off x="882" y="1680"/>
                <a:ext cx="192" cy="144"/>
                <a:chOff x="1296" y="3456"/>
                <a:chExt cx="192" cy="144"/>
              </a:xfrm>
            </p:grpSpPr>
            <p:sp>
              <p:nvSpPr>
                <p:cNvPr id="4760" name="Line 664"/>
                <p:cNvSpPr>
                  <a:spLocks noChangeShapeType="1"/>
                </p:cNvSpPr>
                <p:nvPr/>
              </p:nvSpPr>
              <p:spPr bwMode="auto">
                <a:xfrm>
                  <a:off x="1296" y="3600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1" name="Line 665"/>
                <p:cNvSpPr>
                  <a:spLocks noChangeShapeType="1"/>
                </p:cNvSpPr>
                <p:nvPr/>
              </p:nvSpPr>
              <p:spPr bwMode="auto">
                <a:xfrm flipH="1">
                  <a:off x="1296" y="3456"/>
                  <a:ext cx="96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pic>
            <p:nvPicPr>
              <p:cNvPr id="4762" name="Picture 66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278" y="1713"/>
                <a:ext cx="144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10" name="Group 667"/>
              <p:cNvGrpSpPr>
                <a:grpSpLocks/>
              </p:cNvGrpSpPr>
              <p:nvPr/>
            </p:nvGrpSpPr>
            <p:grpSpPr bwMode="auto">
              <a:xfrm>
                <a:off x="1476" y="1671"/>
                <a:ext cx="192" cy="144"/>
                <a:chOff x="1296" y="3456"/>
                <a:chExt cx="192" cy="144"/>
              </a:xfrm>
            </p:grpSpPr>
            <p:sp>
              <p:nvSpPr>
                <p:cNvPr id="4764" name="Line 668"/>
                <p:cNvSpPr>
                  <a:spLocks noChangeShapeType="1"/>
                </p:cNvSpPr>
                <p:nvPr/>
              </p:nvSpPr>
              <p:spPr bwMode="auto">
                <a:xfrm>
                  <a:off x="1296" y="3600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65" name="Line 669"/>
                <p:cNvSpPr>
                  <a:spLocks noChangeShapeType="1"/>
                </p:cNvSpPr>
                <p:nvPr/>
              </p:nvSpPr>
              <p:spPr bwMode="auto">
                <a:xfrm flipH="1">
                  <a:off x="1296" y="3456"/>
                  <a:ext cx="96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1" name="Group 670"/>
          <p:cNvGrpSpPr>
            <a:grpSpLocks/>
          </p:cNvGrpSpPr>
          <p:nvPr/>
        </p:nvGrpSpPr>
        <p:grpSpPr bwMode="auto">
          <a:xfrm>
            <a:off x="4702175" y="2408238"/>
            <a:ext cx="3436938" cy="701675"/>
            <a:chOff x="2962" y="1517"/>
            <a:chExt cx="2165" cy="442"/>
          </a:xfrm>
        </p:grpSpPr>
        <p:sp>
          <p:nvSpPr>
            <p:cNvPr id="4767" name="Rectangle 671"/>
            <p:cNvSpPr>
              <a:spLocks noChangeArrowheads="1"/>
            </p:cNvSpPr>
            <p:nvPr/>
          </p:nvSpPr>
          <p:spPr bwMode="auto">
            <a:xfrm>
              <a:off x="2962" y="1611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2</a:t>
              </a:r>
              <a:r>
                <a:rPr lang="en-US" b="1">
                  <a:latin typeface="Utopia-Bold" charset="0"/>
                </a:rPr>
                <a:t>. </a:t>
              </a:r>
              <a:endParaRPr lang="en-US">
                <a:latin typeface="Utopia-Regular" charset="0"/>
              </a:endParaRPr>
            </a:p>
          </p:txBody>
        </p:sp>
        <p:sp>
          <p:nvSpPr>
            <p:cNvPr id="4768" name="Rectangle 672"/>
            <p:cNvSpPr>
              <a:spLocks noChangeArrowheads="1"/>
            </p:cNvSpPr>
            <p:nvPr/>
          </p:nvSpPr>
          <p:spPr bwMode="auto">
            <a:xfrm>
              <a:off x="3309" y="1517"/>
              <a:ext cx="181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000" b="1">
                  <a:latin typeface="Arial" pitchFamily="34" charset="0"/>
                </a:rPr>
                <a:t>Corresponding Angles Postulate</a:t>
              </a:r>
            </a:p>
          </p:txBody>
        </p:sp>
      </p:grpSp>
      <p:grpSp>
        <p:nvGrpSpPr>
          <p:cNvPr id="12" name="Group 673"/>
          <p:cNvGrpSpPr>
            <a:grpSpLocks/>
          </p:cNvGrpSpPr>
          <p:nvPr/>
        </p:nvGrpSpPr>
        <p:grpSpPr bwMode="auto">
          <a:xfrm>
            <a:off x="581025" y="3233738"/>
            <a:ext cx="2370138" cy="487362"/>
            <a:chOff x="366" y="2037"/>
            <a:chExt cx="1493" cy="307"/>
          </a:xfrm>
        </p:grpSpPr>
        <p:sp>
          <p:nvSpPr>
            <p:cNvPr id="4770" name="Rectangle 674"/>
            <p:cNvSpPr>
              <a:spLocks noChangeArrowheads="1"/>
            </p:cNvSpPr>
            <p:nvPr/>
          </p:nvSpPr>
          <p:spPr bwMode="auto">
            <a:xfrm>
              <a:off x="366" y="2056"/>
              <a:ext cx="31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3.</a:t>
              </a:r>
              <a:r>
                <a:rPr lang="en-US" b="1">
                  <a:latin typeface="Utopia-Bold" charset="0"/>
                </a:rPr>
                <a:t> </a:t>
              </a:r>
              <a:endParaRPr lang="en-US">
                <a:latin typeface="Utopia-Regular" charset="0"/>
              </a:endParaRPr>
            </a:p>
          </p:txBody>
        </p:sp>
        <p:grpSp>
          <p:nvGrpSpPr>
            <p:cNvPr id="13" name="Group 675"/>
            <p:cNvGrpSpPr>
              <a:grpSpLocks/>
            </p:cNvGrpSpPr>
            <p:nvPr/>
          </p:nvGrpSpPr>
          <p:grpSpPr bwMode="auto">
            <a:xfrm>
              <a:off x="831" y="2037"/>
              <a:ext cx="1028" cy="288"/>
              <a:chOff x="837" y="1623"/>
              <a:chExt cx="1028" cy="288"/>
            </a:xfrm>
          </p:grpSpPr>
          <p:sp>
            <p:nvSpPr>
              <p:cNvPr id="4772" name="Rectangle 676"/>
              <p:cNvSpPr>
                <a:spLocks noChangeArrowheads="1"/>
              </p:cNvSpPr>
              <p:nvPr/>
            </p:nvSpPr>
            <p:spPr bwMode="auto">
              <a:xfrm>
                <a:off x="837" y="1623"/>
                <a:ext cx="102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Utopia-Regular" charset="0"/>
                  </a:rPr>
                  <a:t>    </a:t>
                </a:r>
                <a:r>
                  <a:rPr lang="en-US"/>
                  <a:t>3</a:t>
                </a:r>
                <a:r>
                  <a:rPr lang="en-US">
                    <a:latin typeface="Utopia-Regular" charset="0"/>
                  </a:rPr>
                  <a:t> </a:t>
                </a:r>
                <a:r>
                  <a:rPr lang="en-US">
                    <a:latin typeface="Symbol" pitchFamily="18" charset="2"/>
                  </a:rPr>
                  <a:t>∠         </a:t>
                </a:r>
                <a:r>
                  <a:rPr lang="en-US"/>
                  <a:t>2</a:t>
                </a:r>
              </a:p>
            </p:txBody>
          </p:sp>
          <p:grpSp>
            <p:nvGrpSpPr>
              <p:cNvPr id="14" name="Group 677"/>
              <p:cNvGrpSpPr>
                <a:grpSpLocks/>
              </p:cNvGrpSpPr>
              <p:nvPr/>
            </p:nvGrpSpPr>
            <p:grpSpPr bwMode="auto">
              <a:xfrm>
                <a:off x="882" y="1680"/>
                <a:ext cx="192" cy="144"/>
                <a:chOff x="1296" y="3456"/>
                <a:chExt cx="192" cy="144"/>
              </a:xfrm>
            </p:grpSpPr>
            <p:sp>
              <p:nvSpPr>
                <p:cNvPr id="4774" name="Line 678"/>
                <p:cNvSpPr>
                  <a:spLocks noChangeShapeType="1"/>
                </p:cNvSpPr>
                <p:nvPr/>
              </p:nvSpPr>
              <p:spPr bwMode="auto">
                <a:xfrm>
                  <a:off x="1296" y="3600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5" name="Line 679"/>
                <p:cNvSpPr>
                  <a:spLocks noChangeShapeType="1"/>
                </p:cNvSpPr>
                <p:nvPr/>
              </p:nvSpPr>
              <p:spPr bwMode="auto">
                <a:xfrm flipH="1">
                  <a:off x="1296" y="3456"/>
                  <a:ext cx="96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pic>
            <p:nvPicPr>
              <p:cNvPr id="4776" name="Picture 680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278" y="1713"/>
                <a:ext cx="144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15" name="Group 681"/>
              <p:cNvGrpSpPr>
                <a:grpSpLocks/>
              </p:cNvGrpSpPr>
              <p:nvPr/>
            </p:nvGrpSpPr>
            <p:grpSpPr bwMode="auto">
              <a:xfrm>
                <a:off x="1476" y="1671"/>
                <a:ext cx="192" cy="144"/>
                <a:chOff x="1296" y="3456"/>
                <a:chExt cx="192" cy="144"/>
              </a:xfrm>
            </p:grpSpPr>
            <p:sp>
              <p:nvSpPr>
                <p:cNvPr id="4778" name="Line 682"/>
                <p:cNvSpPr>
                  <a:spLocks noChangeShapeType="1"/>
                </p:cNvSpPr>
                <p:nvPr/>
              </p:nvSpPr>
              <p:spPr bwMode="auto">
                <a:xfrm>
                  <a:off x="1296" y="3600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79" name="Line 683"/>
                <p:cNvSpPr>
                  <a:spLocks noChangeShapeType="1"/>
                </p:cNvSpPr>
                <p:nvPr/>
              </p:nvSpPr>
              <p:spPr bwMode="auto">
                <a:xfrm flipH="1">
                  <a:off x="1296" y="3456"/>
                  <a:ext cx="96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6" name="Group 684"/>
          <p:cNvGrpSpPr>
            <a:grpSpLocks/>
          </p:cNvGrpSpPr>
          <p:nvPr/>
        </p:nvGrpSpPr>
        <p:grpSpPr bwMode="auto">
          <a:xfrm>
            <a:off x="4706938" y="3227388"/>
            <a:ext cx="4251325" cy="701675"/>
            <a:chOff x="2965" y="2033"/>
            <a:chExt cx="2678" cy="442"/>
          </a:xfrm>
        </p:grpSpPr>
        <p:sp>
          <p:nvSpPr>
            <p:cNvPr id="4781" name="Rectangle 685"/>
            <p:cNvSpPr>
              <a:spLocks noChangeArrowheads="1"/>
            </p:cNvSpPr>
            <p:nvPr/>
          </p:nvSpPr>
          <p:spPr bwMode="auto">
            <a:xfrm>
              <a:off x="2965" y="2064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3</a:t>
              </a:r>
              <a:r>
                <a:rPr lang="en-US" b="1">
                  <a:latin typeface="Utopia-Bold" charset="0"/>
                </a:rPr>
                <a:t>. </a:t>
              </a:r>
              <a:endParaRPr lang="en-US">
                <a:latin typeface="Utopia-Regular" charset="0"/>
              </a:endParaRPr>
            </a:p>
          </p:txBody>
        </p:sp>
        <p:sp>
          <p:nvSpPr>
            <p:cNvPr id="4782" name="Rectangle 686"/>
            <p:cNvSpPr>
              <a:spLocks noChangeArrowheads="1"/>
            </p:cNvSpPr>
            <p:nvPr/>
          </p:nvSpPr>
          <p:spPr bwMode="auto">
            <a:xfrm>
              <a:off x="3300" y="2033"/>
              <a:ext cx="2343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000" b="1">
                  <a:latin typeface="Arial" pitchFamily="34" charset="0"/>
                </a:rPr>
                <a:t>Vertical Angles Congruence Theorem</a:t>
              </a:r>
            </a:p>
          </p:txBody>
        </p:sp>
      </p:grpSp>
      <p:grpSp>
        <p:nvGrpSpPr>
          <p:cNvPr id="17" name="Group 687"/>
          <p:cNvGrpSpPr>
            <a:grpSpLocks/>
          </p:cNvGrpSpPr>
          <p:nvPr/>
        </p:nvGrpSpPr>
        <p:grpSpPr bwMode="auto">
          <a:xfrm>
            <a:off x="585788" y="3925888"/>
            <a:ext cx="2355850" cy="465137"/>
            <a:chOff x="369" y="2473"/>
            <a:chExt cx="1484" cy="293"/>
          </a:xfrm>
        </p:grpSpPr>
        <p:sp>
          <p:nvSpPr>
            <p:cNvPr id="4784" name="Rectangle 688"/>
            <p:cNvSpPr>
              <a:spLocks noChangeArrowheads="1"/>
            </p:cNvSpPr>
            <p:nvPr/>
          </p:nvSpPr>
          <p:spPr bwMode="auto">
            <a:xfrm>
              <a:off x="369" y="2473"/>
              <a:ext cx="31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4.</a:t>
              </a:r>
              <a:r>
                <a:rPr lang="en-US" b="1">
                  <a:latin typeface="Utopia-Bold" charset="0"/>
                </a:rPr>
                <a:t> </a:t>
              </a:r>
              <a:endParaRPr lang="en-US">
                <a:latin typeface="Utopia-Regular" charset="0"/>
              </a:endParaRPr>
            </a:p>
          </p:txBody>
        </p:sp>
        <p:grpSp>
          <p:nvGrpSpPr>
            <p:cNvPr id="18" name="Group 689"/>
            <p:cNvGrpSpPr>
              <a:grpSpLocks/>
            </p:cNvGrpSpPr>
            <p:nvPr/>
          </p:nvGrpSpPr>
          <p:grpSpPr bwMode="auto">
            <a:xfrm>
              <a:off x="825" y="2478"/>
              <a:ext cx="1028" cy="288"/>
              <a:chOff x="837" y="1623"/>
              <a:chExt cx="1028" cy="288"/>
            </a:xfrm>
          </p:grpSpPr>
          <p:sp>
            <p:nvSpPr>
              <p:cNvPr id="4786" name="Rectangle 690"/>
              <p:cNvSpPr>
                <a:spLocks noChangeArrowheads="1"/>
              </p:cNvSpPr>
              <p:nvPr/>
            </p:nvSpPr>
            <p:spPr bwMode="auto">
              <a:xfrm>
                <a:off x="837" y="1623"/>
                <a:ext cx="102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>
                    <a:latin typeface="Utopia-Regular" charset="0"/>
                  </a:rPr>
                  <a:t>    </a:t>
                </a:r>
                <a:r>
                  <a:rPr lang="en-US"/>
                  <a:t>1</a:t>
                </a:r>
                <a:r>
                  <a:rPr lang="en-US">
                    <a:latin typeface="Utopia-Regular" charset="0"/>
                  </a:rPr>
                  <a:t> </a:t>
                </a:r>
                <a:r>
                  <a:rPr lang="en-US">
                    <a:latin typeface="Symbol" pitchFamily="18" charset="2"/>
                  </a:rPr>
                  <a:t>∠         </a:t>
                </a:r>
                <a:r>
                  <a:rPr lang="en-US"/>
                  <a:t>2</a:t>
                </a:r>
              </a:p>
            </p:txBody>
          </p:sp>
          <p:grpSp>
            <p:nvGrpSpPr>
              <p:cNvPr id="19" name="Group 691"/>
              <p:cNvGrpSpPr>
                <a:grpSpLocks/>
              </p:cNvGrpSpPr>
              <p:nvPr/>
            </p:nvGrpSpPr>
            <p:grpSpPr bwMode="auto">
              <a:xfrm>
                <a:off x="882" y="1680"/>
                <a:ext cx="192" cy="144"/>
                <a:chOff x="1296" y="3456"/>
                <a:chExt cx="192" cy="144"/>
              </a:xfrm>
            </p:grpSpPr>
            <p:sp>
              <p:nvSpPr>
                <p:cNvPr id="4788" name="Line 692"/>
                <p:cNvSpPr>
                  <a:spLocks noChangeShapeType="1"/>
                </p:cNvSpPr>
                <p:nvPr/>
              </p:nvSpPr>
              <p:spPr bwMode="auto">
                <a:xfrm>
                  <a:off x="1296" y="3600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89" name="Line 693"/>
                <p:cNvSpPr>
                  <a:spLocks noChangeShapeType="1"/>
                </p:cNvSpPr>
                <p:nvPr/>
              </p:nvSpPr>
              <p:spPr bwMode="auto">
                <a:xfrm flipH="1">
                  <a:off x="1296" y="3456"/>
                  <a:ext cx="96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pic>
            <p:nvPicPr>
              <p:cNvPr id="4790" name="Picture 694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278" y="1713"/>
                <a:ext cx="144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20" name="Group 695"/>
              <p:cNvGrpSpPr>
                <a:grpSpLocks/>
              </p:cNvGrpSpPr>
              <p:nvPr/>
            </p:nvGrpSpPr>
            <p:grpSpPr bwMode="auto">
              <a:xfrm>
                <a:off x="1476" y="1671"/>
                <a:ext cx="192" cy="144"/>
                <a:chOff x="1296" y="3456"/>
                <a:chExt cx="192" cy="144"/>
              </a:xfrm>
            </p:grpSpPr>
            <p:sp>
              <p:nvSpPr>
                <p:cNvPr id="4792" name="Line 696"/>
                <p:cNvSpPr>
                  <a:spLocks noChangeShapeType="1"/>
                </p:cNvSpPr>
                <p:nvPr/>
              </p:nvSpPr>
              <p:spPr bwMode="auto">
                <a:xfrm>
                  <a:off x="1296" y="3600"/>
                  <a:ext cx="19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793" name="Line 697"/>
                <p:cNvSpPr>
                  <a:spLocks noChangeShapeType="1"/>
                </p:cNvSpPr>
                <p:nvPr/>
              </p:nvSpPr>
              <p:spPr bwMode="auto">
                <a:xfrm flipH="1">
                  <a:off x="1296" y="3456"/>
                  <a:ext cx="96" cy="14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1" name="Group 698"/>
          <p:cNvGrpSpPr>
            <a:grpSpLocks/>
          </p:cNvGrpSpPr>
          <p:nvPr/>
        </p:nvGrpSpPr>
        <p:grpSpPr bwMode="auto">
          <a:xfrm>
            <a:off x="4700588" y="3924300"/>
            <a:ext cx="4443412" cy="720725"/>
            <a:chOff x="2961" y="2472"/>
            <a:chExt cx="2799" cy="454"/>
          </a:xfrm>
        </p:grpSpPr>
        <p:sp>
          <p:nvSpPr>
            <p:cNvPr id="4795" name="Rectangle 699"/>
            <p:cNvSpPr>
              <a:spLocks noChangeArrowheads="1"/>
            </p:cNvSpPr>
            <p:nvPr/>
          </p:nvSpPr>
          <p:spPr bwMode="auto">
            <a:xfrm>
              <a:off x="3309" y="2484"/>
              <a:ext cx="245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000" b="1">
                  <a:latin typeface="Arial" pitchFamily="34" charset="0"/>
                </a:rPr>
                <a:t>Transitive Property of Congruence</a:t>
              </a:r>
            </a:p>
          </p:txBody>
        </p:sp>
        <p:sp>
          <p:nvSpPr>
            <p:cNvPr id="4796" name="Rectangle 700"/>
            <p:cNvSpPr>
              <a:spLocks noChangeArrowheads="1"/>
            </p:cNvSpPr>
            <p:nvPr/>
          </p:nvSpPr>
          <p:spPr bwMode="auto">
            <a:xfrm>
              <a:off x="2961" y="2472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4</a:t>
              </a:r>
              <a:r>
                <a:rPr lang="en-US" b="1">
                  <a:latin typeface="Utopia-Bold" charset="0"/>
                </a:rPr>
                <a:t>. </a:t>
              </a:r>
              <a:endParaRPr lang="en-US">
                <a:latin typeface="Utopia-Regular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2700" y="6535738"/>
          <a:ext cx="9144000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" name="Image" r:id="rId3" imgW="13003175" imgH="456821" progId="">
                  <p:embed/>
                </p:oleObj>
              </mc:Choice>
              <mc:Fallback>
                <p:oleObj name="Image" r:id="rId3" imgW="13003175" imgH="45682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" y="6535738"/>
                        <a:ext cx="9144000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0" y="0"/>
          <a:ext cx="91440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Image" r:id="rId5" imgW="13002794" imgH="1179279" progId="">
                  <p:embed/>
                </p:oleObj>
              </mc:Choice>
              <mc:Fallback>
                <p:oleObj name="Image" r:id="rId5" imgW="13002794" imgH="1179279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54000" y="266700"/>
            <a:ext cx="2197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itchFamily="34" charset="0"/>
              </a:rPr>
              <a:t>EXAMPLE 4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460625" y="293688"/>
            <a:ext cx="3729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Solve a real-world problem</a:t>
            </a:r>
          </a:p>
        </p:txBody>
      </p:sp>
      <p:grpSp>
        <p:nvGrpSpPr>
          <p:cNvPr id="2" name="Group 109"/>
          <p:cNvGrpSpPr>
            <a:grpSpLocks/>
          </p:cNvGrpSpPr>
          <p:nvPr/>
        </p:nvGrpSpPr>
        <p:grpSpPr bwMode="auto">
          <a:xfrm>
            <a:off x="509588" y="1111250"/>
            <a:ext cx="8024812" cy="2041525"/>
            <a:chOff x="321" y="700"/>
            <a:chExt cx="5055" cy="1286"/>
          </a:xfrm>
        </p:grpSpPr>
        <p:sp>
          <p:nvSpPr>
            <p:cNvPr id="5218" name="Rectangle 98"/>
            <p:cNvSpPr>
              <a:spLocks noChangeArrowheads="1"/>
            </p:cNvSpPr>
            <p:nvPr/>
          </p:nvSpPr>
          <p:spPr bwMode="auto">
            <a:xfrm>
              <a:off x="362" y="700"/>
              <a:ext cx="842" cy="288"/>
            </a:xfrm>
            <a:prstGeom prst="rect">
              <a:avLst/>
            </a:prstGeom>
            <a:solidFill>
              <a:srgbClr val="E5CB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latin typeface="Arial" pitchFamily="34" charset="0"/>
                </a:rPr>
                <a:t>Science</a:t>
              </a:r>
            </a:p>
          </p:txBody>
        </p:sp>
        <p:sp>
          <p:nvSpPr>
            <p:cNvPr id="5220" name="Rectangle 100"/>
            <p:cNvSpPr>
              <a:spLocks noChangeArrowheads="1"/>
            </p:cNvSpPr>
            <p:nvPr/>
          </p:nvSpPr>
          <p:spPr bwMode="auto">
            <a:xfrm>
              <a:off x="321" y="1008"/>
              <a:ext cx="5055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" pitchFamily="34" charset="0"/>
                </a:rPr>
                <a:t>When sunlight enters a drop of rain, different colors of light leave the drop at different angles. This process is what makes a rainbow. For violet light,      </a:t>
              </a:r>
              <a:r>
                <a:rPr lang="en-US" i="1"/>
                <a:t>m</a:t>
              </a:r>
              <a:r>
                <a:rPr lang="en-US" b="1" i="1">
                  <a:latin typeface="Arial" pitchFamily="34" charset="0"/>
                </a:rPr>
                <a:t>  </a:t>
              </a:r>
              <a:r>
                <a:rPr lang="en-US" b="1">
                  <a:latin typeface="Arial" pitchFamily="34" charset="0"/>
                </a:rPr>
                <a:t>   </a:t>
              </a:r>
              <a:r>
                <a:rPr lang="en-US"/>
                <a:t>2 =</a:t>
              </a:r>
              <a:r>
                <a:rPr lang="en-US" b="1">
                  <a:latin typeface="Arial" pitchFamily="34" charset="0"/>
                </a:rPr>
                <a:t> </a:t>
              </a:r>
              <a:r>
                <a:rPr lang="en-US"/>
                <a:t>40°</a:t>
              </a:r>
              <a:r>
                <a:rPr lang="en-US" b="1">
                  <a:latin typeface="Arial" pitchFamily="34" charset="0"/>
                </a:rPr>
                <a:t>.  What is </a:t>
              </a:r>
              <a:r>
                <a:rPr lang="en-US" i="1"/>
                <a:t>m</a:t>
              </a:r>
              <a:r>
                <a:rPr lang="en-US" b="1">
                  <a:latin typeface="Arial" pitchFamily="34" charset="0"/>
                </a:rPr>
                <a:t>    </a:t>
              </a:r>
              <a:r>
                <a:rPr lang="en-US"/>
                <a:t>1</a:t>
              </a:r>
              <a:r>
                <a:rPr lang="en-US" b="1">
                  <a:latin typeface="Arial" pitchFamily="34" charset="0"/>
                </a:rPr>
                <a:t>? How do you know?</a:t>
              </a:r>
            </a:p>
          </p:txBody>
        </p:sp>
        <p:grpSp>
          <p:nvGrpSpPr>
            <p:cNvPr id="3" name="Group 101"/>
            <p:cNvGrpSpPr>
              <a:grpSpLocks/>
            </p:cNvGrpSpPr>
            <p:nvPr/>
          </p:nvGrpSpPr>
          <p:grpSpPr bwMode="auto">
            <a:xfrm>
              <a:off x="2408" y="1753"/>
              <a:ext cx="192" cy="144"/>
              <a:chOff x="1296" y="3456"/>
              <a:chExt cx="192" cy="144"/>
            </a:xfrm>
          </p:grpSpPr>
          <p:sp>
            <p:nvSpPr>
              <p:cNvPr id="5222" name="Line 102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3" name="Line 103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104"/>
            <p:cNvGrpSpPr>
              <a:grpSpLocks/>
            </p:cNvGrpSpPr>
            <p:nvPr/>
          </p:nvGrpSpPr>
          <p:grpSpPr bwMode="auto">
            <a:xfrm>
              <a:off x="552" y="1754"/>
              <a:ext cx="192" cy="144"/>
              <a:chOff x="1296" y="3456"/>
              <a:chExt cx="192" cy="144"/>
            </a:xfrm>
          </p:grpSpPr>
          <p:sp>
            <p:nvSpPr>
              <p:cNvPr id="5225" name="Line 105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26" name="Line 106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5227" name="Picture 10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3290888"/>
            <a:ext cx="7924800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2700" y="6535738"/>
          <a:ext cx="9144000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Image" r:id="rId3" imgW="13003175" imgH="456821" progId="">
                  <p:embed/>
                </p:oleObj>
              </mc:Choice>
              <mc:Fallback>
                <p:oleObj name="Image" r:id="rId3" imgW="13003175" imgH="45682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" y="6535738"/>
                        <a:ext cx="9144000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0" y="0"/>
          <a:ext cx="91440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Image" r:id="rId5" imgW="13002794" imgH="1179279" progId="">
                  <p:embed/>
                </p:oleObj>
              </mc:Choice>
              <mc:Fallback>
                <p:oleObj name="Image" r:id="rId5" imgW="13002794" imgH="1179279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54000" y="266700"/>
            <a:ext cx="2197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itchFamily="34" charset="0"/>
              </a:rPr>
              <a:t>EXAMPLE 4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460625" y="293688"/>
            <a:ext cx="3729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Solve a real-world problem</a:t>
            </a:r>
          </a:p>
        </p:txBody>
      </p:sp>
      <p:sp>
        <p:nvSpPr>
          <p:cNvPr id="6209" name="Rectangle 65"/>
          <p:cNvSpPr>
            <a:spLocks noChangeArrowheads="1"/>
          </p:cNvSpPr>
          <p:nvPr/>
        </p:nvSpPr>
        <p:spPr bwMode="auto">
          <a:xfrm>
            <a:off x="581025" y="1119188"/>
            <a:ext cx="1981200" cy="457200"/>
          </a:xfrm>
          <a:prstGeom prst="rect">
            <a:avLst/>
          </a:prstGeom>
          <a:solidFill>
            <a:srgbClr val="7DE5C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000000"/>
                </a:solidFill>
                <a:latin typeface="Arial" pitchFamily="34" charset="0"/>
              </a:rPr>
              <a:t>SOLUTION</a:t>
            </a:r>
          </a:p>
        </p:txBody>
      </p:sp>
      <p:grpSp>
        <p:nvGrpSpPr>
          <p:cNvPr id="2" name="Group 88"/>
          <p:cNvGrpSpPr>
            <a:grpSpLocks/>
          </p:cNvGrpSpPr>
          <p:nvPr/>
        </p:nvGrpSpPr>
        <p:grpSpPr bwMode="auto">
          <a:xfrm>
            <a:off x="561975" y="1782763"/>
            <a:ext cx="8048625" cy="1552575"/>
            <a:chOff x="354" y="1123"/>
            <a:chExt cx="5070" cy="978"/>
          </a:xfrm>
        </p:grpSpPr>
        <p:sp>
          <p:nvSpPr>
            <p:cNvPr id="6211" name="Rectangle 67"/>
            <p:cNvSpPr>
              <a:spLocks noChangeArrowheads="1"/>
            </p:cNvSpPr>
            <p:nvPr/>
          </p:nvSpPr>
          <p:spPr bwMode="auto">
            <a:xfrm>
              <a:off x="354" y="1123"/>
              <a:ext cx="5070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" pitchFamily="34" charset="0"/>
                </a:rPr>
                <a:t>Because the sun’s rays are parallel,    </a:t>
              </a:r>
              <a:r>
                <a:rPr lang="en-US"/>
                <a:t>1</a:t>
              </a:r>
              <a:r>
                <a:rPr lang="en-US" b="1">
                  <a:latin typeface="Arial" pitchFamily="34" charset="0"/>
                </a:rPr>
                <a:t> and    </a:t>
              </a:r>
              <a:r>
                <a:rPr lang="en-US"/>
                <a:t>2</a:t>
              </a:r>
              <a:r>
                <a:rPr lang="en-US" b="1">
                  <a:latin typeface="Arial" pitchFamily="34" charset="0"/>
                </a:rPr>
                <a:t> are alternate interior angles. By the Alternate Interior Angles Theorem,     </a:t>
              </a:r>
              <a:r>
                <a:rPr lang="en-US"/>
                <a:t>1</a:t>
              </a:r>
              <a:r>
                <a:rPr lang="en-US" b="1">
                  <a:latin typeface="Arial" pitchFamily="34" charset="0"/>
                </a:rPr>
                <a:t>          </a:t>
              </a:r>
              <a:r>
                <a:rPr lang="en-US"/>
                <a:t>2</a:t>
              </a:r>
              <a:r>
                <a:rPr lang="en-US" b="1">
                  <a:latin typeface="Arial" pitchFamily="34" charset="0"/>
                </a:rPr>
                <a:t>. By the definition of congruent angles, </a:t>
              </a:r>
              <a:r>
                <a:rPr lang="en-US" i="1"/>
                <a:t>m</a:t>
              </a:r>
              <a:r>
                <a:rPr lang="en-US" i="1">
                  <a:latin typeface="Arial" pitchFamily="34" charset="0"/>
                </a:rPr>
                <a:t>   </a:t>
              </a:r>
              <a:r>
                <a:rPr lang="en-US" b="1">
                  <a:latin typeface="Arial" pitchFamily="34" charset="0"/>
                </a:rPr>
                <a:t>  </a:t>
              </a:r>
              <a:r>
                <a:rPr lang="en-US"/>
                <a:t>1 = </a:t>
              </a:r>
              <a:r>
                <a:rPr lang="en-US" i="1"/>
                <a:t>m</a:t>
              </a:r>
              <a:r>
                <a:rPr lang="en-US" i="1">
                  <a:latin typeface="Arial" pitchFamily="34" charset="0"/>
                </a:rPr>
                <a:t>     </a:t>
              </a:r>
              <a:r>
                <a:rPr lang="en-US"/>
                <a:t>2 =</a:t>
              </a:r>
              <a:r>
                <a:rPr lang="en-US" b="1">
                  <a:latin typeface="Arial" pitchFamily="34" charset="0"/>
                </a:rPr>
                <a:t> </a:t>
              </a:r>
              <a:r>
                <a:rPr lang="en-US"/>
                <a:t>40°</a:t>
              </a:r>
              <a:r>
                <a:rPr lang="en-US" b="1">
                  <a:latin typeface="Arial" pitchFamily="34" charset="0"/>
                </a:rPr>
                <a:t>.</a:t>
              </a:r>
            </a:p>
          </p:txBody>
        </p:sp>
        <p:grpSp>
          <p:nvGrpSpPr>
            <p:cNvPr id="3" name="Group 68"/>
            <p:cNvGrpSpPr>
              <a:grpSpLocks/>
            </p:cNvGrpSpPr>
            <p:nvPr/>
          </p:nvGrpSpPr>
          <p:grpSpPr bwMode="auto">
            <a:xfrm>
              <a:off x="4386" y="1191"/>
              <a:ext cx="192" cy="144"/>
              <a:chOff x="1296" y="3456"/>
              <a:chExt cx="192" cy="144"/>
            </a:xfrm>
          </p:grpSpPr>
          <p:sp>
            <p:nvSpPr>
              <p:cNvPr id="6213" name="Line 69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4" name="Line 70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71"/>
            <p:cNvGrpSpPr>
              <a:grpSpLocks/>
            </p:cNvGrpSpPr>
            <p:nvPr/>
          </p:nvGrpSpPr>
          <p:grpSpPr bwMode="auto">
            <a:xfrm>
              <a:off x="3696" y="1191"/>
              <a:ext cx="192" cy="144"/>
              <a:chOff x="1296" y="3456"/>
              <a:chExt cx="192" cy="144"/>
            </a:xfrm>
          </p:grpSpPr>
          <p:sp>
            <p:nvSpPr>
              <p:cNvPr id="6216" name="Line 72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7" name="Line 73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74"/>
            <p:cNvGrpSpPr>
              <a:grpSpLocks/>
            </p:cNvGrpSpPr>
            <p:nvPr/>
          </p:nvGrpSpPr>
          <p:grpSpPr bwMode="auto">
            <a:xfrm>
              <a:off x="2013" y="1647"/>
              <a:ext cx="192" cy="144"/>
              <a:chOff x="1296" y="3456"/>
              <a:chExt cx="192" cy="144"/>
            </a:xfrm>
          </p:grpSpPr>
          <p:sp>
            <p:nvSpPr>
              <p:cNvPr id="6219" name="Line 75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20" name="Line 76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77"/>
            <p:cNvGrpSpPr>
              <a:grpSpLocks/>
            </p:cNvGrpSpPr>
            <p:nvPr/>
          </p:nvGrpSpPr>
          <p:grpSpPr bwMode="auto">
            <a:xfrm>
              <a:off x="2634" y="1650"/>
              <a:ext cx="192" cy="144"/>
              <a:chOff x="1296" y="3456"/>
              <a:chExt cx="192" cy="144"/>
            </a:xfrm>
          </p:grpSpPr>
          <p:sp>
            <p:nvSpPr>
              <p:cNvPr id="6222" name="Line 78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23" name="Line 79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6224" name="Picture 8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379" y="1689"/>
              <a:ext cx="144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7" name="Group 81"/>
            <p:cNvGrpSpPr>
              <a:grpSpLocks/>
            </p:cNvGrpSpPr>
            <p:nvPr/>
          </p:nvGrpSpPr>
          <p:grpSpPr bwMode="auto">
            <a:xfrm>
              <a:off x="2283" y="1878"/>
              <a:ext cx="192" cy="144"/>
              <a:chOff x="1296" y="3456"/>
              <a:chExt cx="192" cy="144"/>
            </a:xfrm>
          </p:grpSpPr>
          <p:sp>
            <p:nvSpPr>
              <p:cNvPr id="6226" name="Line 82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27" name="Line 83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" name="Group 84"/>
            <p:cNvGrpSpPr>
              <a:grpSpLocks/>
            </p:cNvGrpSpPr>
            <p:nvPr/>
          </p:nvGrpSpPr>
          <p:grpSpPr bwMode="auto">
            <a:xfrm>
              <a:off x="2989" y="1871"/>
              <a:ext cx="192" cy="144"/>
              <a:chOff x="1296" y="3456"/>
              <a:chExt cx="192" cy="144"/>
            </a:xfrm>
          </p:grpSpPr>
          <p:sp>
            <p:nvSpPr>
              <p:cNvPr id="6229" name="Line 85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30" name="Line 86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2700" y="6535738"/>
          <a:ext cx="9144000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" name="Image" r:id="rId3" imgW="13003175" imgH="456821" progId="">
                  <p:embed/>
                </p:oleObj>
              </mc:Choice>
              <mc:Fallback>
                <p:oleObj name="Image" r:id="rId3" imgW="13003175" imgH="45682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" y="6535738"/>
                        <a:ext cx="9144000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0" y="0"/>
          <a:ext cx="9144000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Image" r:id="rId5" imgW="11682540" imgH="1053597" progId="">
                  <p:embed/>
                </p:oleObj>
              </mc:Choice>
              <mc:Fallback>
                <p:oleObj name="Image" r:id="rId5" imgW="11682540" imgH="1053597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19088" y="300038"/>
            <a:ext cx="301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itchFamily="34" charset="0"/>
              </a:rPr>
              <a:t>GUIDED PRACTICE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679825" y="280988"/>
            <a:ext cx="3559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for Examples 3 and 4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592138" y="1114425"/>
            <a:ext cx="7504112" cy="1196975"/>
            <a:chOff x="373" y="702"/>
            <a:chExt cx="4727" cy="754"/>
          </a:xfrm>
        </p:grpSpPr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373" y="702"/>
              <a:ext cx="2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3.</a:t>
              </a:r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684" y="708"/>
              <a:ext cx="4416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" pitchFamily="34" charset="0"/>
                </a:rPr>
                <a:t>In the proof in Example </a:t>
              </a:r>
              <a:r>
                <a:rPr lang="en-US"/>
                <a:t>3</a:t>
              </a:r>
              <a:r>
                <a:rPr lang="en-US" b="1">
                  <a:latin typeface="Arial" pitchFamily="34" charset="0"/>
                </a:rPr>
                <a:t>, if you use the third statement before the second statement, could you still prove the theorem? </a:t>
              </a:r>
              <a:r>
                <a:rPr lang="en-US" b="1" i="1">
                  <a:latin typeface="Arial" pitchFamily="34" charset="0"/>
                </a:rPr>
                <a:t>Explain</a:t>
              </a:r>
              <a:r>
                <a:rPr lang="en-US" b="1">
                  <a:latin typeface="Arial" pitchFamily="34" charset="0"/>
                </a:rPr>
                <a:t>.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609600" y="2628900"/>
            <a:ext cx="7788275" cy="1352550"/>
            <a:chOff x="384" y="1656"/>
            <a:chExt cx="4906" cy="852"/>
          </a:xfrm>
        </p:grpSpPr>
        <p:sp>
          <p:nvSpPr>
            <p:cNvPr id="3083" name="Text Box 11"/>
            <p:cNvSpPr txBox="1">
              <a:spLocks noChangeArrowheads="1"/>
            </p:cNvSpPr>
            <p:nvPr/>
          </p:nvSpPr>
          <p:spPr bwMode="auto">
            <a:xfrm>
              <a:off x="384" y="1990"/>
              <a:ext cx="4906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b="1">
                  <a:latin typeface="Arial" pitchFamily="34" charset="0"/>
                </a:rPr>
                <a:t>Yes;     </a:t>
              </a:r>
              <a:r>
                <a:rPr lang="en-US"/>
                <a:t>3</a:t>
              </a:r>
              <a:r>
                <a:rPr lang="en-US" b="1">
                  <a:latin typeface="Arial" pitchFamily="34" charset="0"/>
                </a:rPr>
                <a:t> and     </a:t>
              </a:r>
              <a:r>
                <a:rPr lang="en-US"/>
                <a:t>2</a:t>
              </a:r>
              <a:r>
                <a:rPr lang="en-US" b="1">
                  <a:latin typeface="Arial" pitchFamily="34" charset="0"/>
                </a:rPr>
                <a:t> congruence is not dependent on the congruence of     </a:t>
              </a:r>
              <a:r>
                <a:rPr lang="en-US"/>
                <a:t>1</a:t>
              </a:r>
              <a:r>
                <a:rPr lang="en-US" b="1">
                  <a:latin typeface="Arial" pitchFamily="34" charset="0"/>
                </a:rPr>
                <a:t> and     </a:t>
              </a:r>
              <a:r>
                <a:rPr lang="en-US"/>
                <a:t>3</a:t>
              </a:r>
              <a:r>
                <a:rPr lang="en-US" b="1">
                  <a:latin typeface="Arial" pitchFamily="34" charset="0"/>
                </a:rPr>
                <a:t>.  </a:t>
              </a:r>
            </a:p>
          </p:txBody>
        </p:sp>
        <p:pic>
          <p:nvPicPr>
            <p:cNvPr id="3084" name="Picture 12" descr="angle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92" y="2016"/>
              <a:ext cx="209" cy="209"/>
            </a:xfrm>
            <a:prstGeom prst="rect">
              <a:avLst/>
            </a:prstGeom>
            <a:noFill/>
          </p:spPr>
        </p:pic>
        <p:pic>
          <p:nvPicPr>
            <p:cNvPr id="3085" name="Picture 13" descr="angle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632" y="2025"/>
              <a:ext cx="209" cy="209"/>
            </a:xfrm>
            <a:prstGeom prst="rect">
              <a:avLst/>
            </a:prstGeom>
            <a:noFill/>
          </p:spPr>
        </p:pic>
        <p:pic>
          <p:nvPicPr>
            <p:cNvPr id="3086" name="Picture 14" descr="angle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154" y="2247"/>
              <a:ext cx="209" cy="209"/>
            </a:xfrm>
            <a:prstGeom prst="rect">
              <a:avLst/>
            </a:prstGeom>
            <a:noFill/>
          </p:spPr>
        </p:pic>
        <p:pic>
          <p:nvPicPr>
            <p:cNvPr id="3087" name="Picture 15" descr="angle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910" y="2256"/>
              <a:ext cx="209" cy="209"/>
            </a:xfrm>
            <a:prstGeom prst="rect">
              <a:avLst/>
            </a:prstGeom>
            <a:noFill/>
          </p:spPr>
        </p:pic>
        <p:sp>
          <p:nvSpPr>
            <p:cNvPr id="3090" name="Rectangle 18"/>
            <p:cNvSpPr>
              <a:spLocks noChangeArrowheads="1"/>
            </p:cNvSpPr>
            <p:nvPr/>
          </p:nvSpPr>
          <p:spPr bwMode="auto">
            <a:xfrm>
              <a:off x="432" y="1656"/>
              <a:ext cx="1823" cy="288"/>
            </a:xfrm>
            <a:prstGeom prst="rect">
              <a:avLst/>
            </a:prstGeom>
            <a:solidFill>
              <a:srgbClr val="FFCB7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latin typeface="Arial" pitchFamily="34" charset="0"/>
                </a:rPr>
                <a:t>SAMPLE ANSWER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12700" y="6535738"/>
          <a:ext cx="9144000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name="Image" r:id="rId3" imgW="13003175" imgH="456821" progId="">
                  <p:embed/>
                </p:oleObj>
              </mc:Choice>
              <mc:Fallback>
                <p:oleObj name="Image" r:id="rId3" imgW="13003175" imgH="45682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" y="6535738"/>
                        <a:ext cx="9144000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0" y="0"/>
          <a:ext cx="9144000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name="Image" r:id="rId5" imgW="11682540" imgH="1053597" progId="">
                  <p:embed/>
                </p:oleObj>
              </mc:Choice>
              <mc:Fallback>
                <p:oleObj name="Image" r:id="rId5" imgW="11682540" imgH="1053597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19088" y="300038"/>
            <a:ext cx="301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pitchFamily="34" charset="0"/>
              </a:rPr>
              <a:t>GUIDED PRACTICE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679825" y="280988"/>
            <a:ext cx="3559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for Examples 3 and 4</a:t>
            </a:r>
          </a:p>
        </p:txBody>
      </p:sp>
      <p:grpSp>
        <p:nvGrpSpPr>
          <p:cNvPr id="2" name="Group 201"/>
          <p:cNvGrpSpPr>
            <a:grpSpLocks/>
          </p:cNvGrpSpPr>
          <p:nvPr/>
        </p:nvGrpSpPr>
        <p:grpSpPr bwMode="auto">
          <a:xfrm>
            <a:off x="1066800" y="1495425"/>
            <a:ext cx="7448550" cy="1552575"/>
            <a:chOff x="672" y="768"/>
            <a:chExt cx="4692" cy="978"/>
          </a:xfrm>
        </p:grpSpPr>
        <p:sp>
          <p:nvSpPr>
            <p:cNvPr id="7344" name="Rectangle 176"/>
            <p:cNvSpPr>
              <a:spLocks noChangeArrowheads="1"/>
            </p:cNvSpPr>
            <p:nvPr/>
          </p:nvSpPr>
          <p:spPr bwMode="auto">
            <a:xfrm>
              <a:off x="672" y="768"/>
              <a:ext cx="4692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pitchFamily="34" charset="0"/>
                </a:rPr>
                <a:t>Suppose the diagram in Example </a:t>
              </a:r>
              <a:r>
                <a:rPr lang="en-US">
                  <a:solidFill>
                    <a:srgbClr val="000000"/>
                  </a:solidFill>
                </a:rPr>
                <a:t>4</a:t>
              </a:r>
              <a:r>
                <a:rPr lang="en-US" b="1">
                  <a:solidFill>
                    <a:srgbClr val="000000"/>
                  </a:solidFill>
                  <a:latin typeface="Arial" pitchFamily="34" charset="0"/>
                </a:rPr>
                <a:t> shows yellow light leaving a drop of rain. Yellow light leaves the drop at an angle of </a:t>
              </a:r>
              <a:r>
                <a:rPr lang="en-US">
                  <a:solidFill>
                    <a:srgbClr val="000000"/>
                  </a:solidFill>
                </a:rPr>
                <a:t>41°</a:t>
              </a:r>
              <a:r>
                <a:rPr lang="en-US" b="1">
                  <a:solidFill>
                    <a:srgbClr val="000000"/>
                  </a:solidFill>
                  <a:latin typeface="Arial" pitchFamily="34" charset="0"/>
                </a:rPr>
                <a:t>. What is </a:t>
              </a:r>
              <a:r>
                <a:rPr lang="en-US" i="1">
                  <a:solidFill>
                    <a:srgbClr val="000000"/>
                  </a:solidFill>
                </a:rPr>
                <a:t>m    </a:t>
              </a:r>
              <a:r>
                <a:rPr lang="en-US">
                  <a:solidFill>
                    <a:srgbClr val="000000"/>
                  </a:solidFill>
                </a:rPr>
                <a:t>  1</a:t>
              </a:r>
              <a:r>
                <a:rPr lang="en-US" b="1">
                  <a:solidFill>
                    <a:srgbClr val="000000"/>
                  </a:solidFill>
                  <a:latin typeface="Arial" pitchFamily="34" charset="0"/>
                </a:rPr>
                <a:t> in this case? How do you know?</a:t>
              </a:r>
            </a:p>
          </p:txBody>
        </p:sp>
        <p:pic>
          <p:nvPicPr>
            <p:cNvPr id="7345" name="Picture 177" descr="angle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792" y="1256"/>
              <a:ext cx="209" cy="209"/>
            </a:xfrm>
            <a:prstGeom prst="rect">
              <a:avLst/>
            </a:prstGeom>
            <a:noFill/>
          </p:spPr>
        </p:pic>
      </p:grpSp>
      <p:grpSp>
        <p:nvGrpSpPr>
          <p:cNvPr id="3" name="Group 203"/>
          <p:cNvGrpSpPr>
            <a:grpSpLocks/>
          </p:cNvGrpSpPr>
          <p:nvPr/>
        </p:nvGrpSpPr>
        <p:grpSpPr bwMode="auto">
          <a:xfrm>
            <a:off x="592138" y="1066800"/>
            <a:ext cx="2198687" cy="466725"/>
            <a:chOff x="373" y="672"/>
            <a:chExt cx="1385" cy="294"/>
          </a:xfrm>
        </p:grpSpPr>
        <p:sp>
          <p:nvSpPr>
            <p:cNvPr id="7343" name="Rectangle 175"/>
            <p:cNvSpPr>
              <a:spLocks noChangeArrowheads="1"/>
            </p:cNvSpPr>
            <p:nvPr/>
          </p:nvSpPr>
          <p:spPr bwMode="auto">
            <a:xfrm>
              <a:off x="373" y="672"/>
              <a:ext cx="2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4.</a:t>
              </a:r>
            </a:p>
          </p:txBody>
        </p:sp>
        <p:sp>
          <p:nvSpPr>
            <p:cNvPr id="7370" name="Rectangle 202"/>
            <p:cNvSpPr>
              <a:spLocks noChangeArrowheads="1"/>
            </p:cNvSpPr>
            <p:nvPr/>
          </p:nvSpPr>
          <p:spPr bwMode="auto">
            <a:xfrm>
              <a:off x="720" y="672"/>
              <a:ext cx="1038" cy="29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latin typeface="Arial" pitchFamily="34" charset="0"/>
                </a:rPr>
                <a:t>WHAT IF?</a:t>
              </a:r>
            </a:p>
          </p:txBody>
        </p:sp>
      </p:grpSp>
      <p:grpSp>
        <p:nvGrpSpPr>
          <p:cNvPr id="4" name="Group 206"/>
          <p:cNvGrpSpPr>
            <a:grpSpLocks/>
          </p:cNvGrpSpPr>
          <p:nvPr/>
        </p:nvGrpSpPr>
        <p:grpSpPr bwMode="auto">
          <a:xfrm>
            <a:off x="685800" y="3429000"/>
            <a:ext cx="8048625" cy="1797050"/>
            <a:chOff x="354" y="2160"/>
            <a:chExt cx="5070" cy="1132"/>
          </a:xfrm>
        </p:grpSpPr>
        <p:sp>
          <p:nvSpPr>
            <p:cNvPr id="7348" name="Rectangle 180"/>
            <p:cNvSpPr>
              <a:spLocks noChangeArrowheads="1"/>
            </p:cNvSpPr>
            <p:nvPr/>
          </p:nvSpPr>
          <p:spPr bwMode="auto">
            <a:xfrm>
              <a:off x="354" y="2544"/>
              <a:ext cx="5070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41°</a:t>
              </a:r>
              <a:r>
                <a:rPr lang="en-US" b="1"/>
                <a:t>;      </a:t>
              </a:r>
              <a:r>
                <a:rPr lang="en-US"/>
                <a:t>1</a:t>
              </a:r>
              <a:r>
                <a:rPr lang="en-US" b="1">
                  <a:latin typeface="Arial" pitchFamily="34" charset="0"/>
                </a:rPr>
                <a:t> and     </a:t>
              </a:r>
              <a:r>
                <a:rPr lang="en-US"/>
                <a:t>2</a:t>
              </a:r>
              <a:r>
                <a:rPr lang="en-US" b="1">
                  <a:latin typeface="Arial" pitchFamily="34" charset="0"/>
                </a:rPr>
                <a:t> are alternate interior angles. By the Alternate Interior Angles Theorem,     </a:t>
              </a:r>
              <a:r>
                <a:rPr lang="en-US"/>
                <a:t>1</a:t>
              </a:r>
              <a:r>
                <a:rPr lang="en-US" b="1">
                  <a:latin typeface="Arial" pitchFamily="34" charset="0"/>
                </a:rPr>
                <a:t>         </a:t>
              </a:r>
              <a:r>
                <a:rPr lang="en-US"/>
                <a:t>2</a:t>
              </a:r>
              <a:r>
                <a:rPr lang="en-US" b="1">
                  <a:latin typeface="Arial" pitchFamily="34" charset="0"/>
                </a:rPr>
                <a:t>. By the definition of congruent angles, </a:t>
              </a:r>
              <a:r>
                <a:rPr lang="en-US" i="1"/>
                <a:t>m</a:t>
              </a:r>
              <a:r>
                <a:rPr lang="en-US" i="1">
                  <a:latin typeface="Arial" pitchFamily="34" charset="0"/>
                </a:rPr>
                <a:t>   </a:t>
              </a:r>
              <a:r>
                <a:rPr lang="en-US" b="1">
                  <a:latin typeface="Arial" pitchFamily="34" charset="0"/>
                </a:rPr>
                <a:t>  </a:t>
              </a:r>
              <a:r>
                <a:rPr lang="en-US"/>
                <a:t>1 = </a:t>
              </a:r>
              <a:r>
                <a:rPr lang="en-US" i="1"/>
                <a:t>m</a:t>
              </a:r>
              <a:r>
                <a:rPr lang="en-US" i="1">
                  <a:latin typeface="Arial" pitchFamily="34" charset="0"/>
                </a:rPr>
                <a:t>     </a:t>
              </a:r>
              <a:r>
                <a:rPr lang="en-US"/>
                <a:t>2 =</a:t>
              </a:r>
              <a:r>
                <a:rPr lang="en-US" b="1">
                  <a:latin typeface="Arial" pitchFamily="34" charset="0"/>
                </a:rPr>
                <a:t> </a:t>
              </a:r>
              <a:r>
                <a:rPr lang="en-US"/>
                <a:t>41°</a:t>
              </a:r>
              <a:r>
                <a:rPr lang="en-US" b="1">
                  <a:latin typeface="Arial" pitchFamily="34" charset="0"/>
                </a:rPr>
                <a:t>.</a:t>
              </a:r>
            </a:p>
          </p:txBody>
        </p:sp>
        <p:grpSp>
          <p:nvGrpSpPr>
            <p:cNvPr id="5" name="Group 181"/>
            <p:cNvGrpSpPr>
              <a:grpSpLocks/>
            </p:cNvGrpSpPr>
            <p:nvPr/>
          </p:nvGrpSpPr>
          <p:grpSpPr bwMode="auto">
            <a:xfrm>
              <a:off x="1587" y="2610"/>
              <a:ext cx="192" cy="144"/>
              <a:chOff x="1296" y="3456"/>
              <a:chExt cx="192" cy="144"/>
            </a:xfrm>
          </p:grpSpPr>
          <p:sp>
            <p:nvSpPr>
              <p:cNvPr id="7350" name="Line 182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51" name="Line 183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184"/>
            <p:cNvGrpSpPr>
              <a:grpSpLocks/>
            </p:cNvGrpSpPr>
            <p:nvPr/>
          </p:nvGrpSpPr>
          <p:grpSpPr bwMode="auto">
            <a:xfrm>
              <a:off x="816" y="2610"/>
              <a:ext cx="192" cy="144"/>
              <a:chOff x="1296" y="3456"/>
              <a:chExt cx="192" cy="144"/>
            </a:xfrm>
          </p:grpSpPr>
          <p:sp>
            <p:nvSpPr>
              <p:cNvPr id="7353" name="Line 185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54" name="Line 186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187"/>
            <p:cNvGrpSpPr>
              <a:grpSpLocks/>
            </p:cNvGrpSpPr>
            <p:nvPr/>
          </p:nvGrpSpPr>
          <p:grpSpPr bwMode="auto">
            <a:xfrm>
              <a:off x="4206" y="2841"/>
              <a:ext cx="192" cy="144"/>
              <a:chOff x="1296" y="3456"/>
              <a:chExt cx="192" cy="144"/>
            </a:xfrm>
          </p:grpSpPr>
          <p:sp>
            <p:nvSpPr>
              <p:cNvPr id="7356" name="Line 188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57" name="Line 189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" name="Group 190"/>
            <p:cNvGrpSpPr>
              <a:grpSpLocks/>
            </p:cNvGrpSpPr>
            <p:nvPr/>
          </p:nvGrpSpPr>
          <p:grpSpPr bwMode="auto">
            <a:xfrm>
              <a:off x="3468" y="3072"/>
              <a:ext cx="192" cy="144"/>
              <a:chOff x="1296" y="3456"/>
              <a:chExt cx="192" cy="144"/>
            </a:xfrm>
          </p:grpSpPr>
          <p:sp>
            <p:nvSpPr>
              <p:cNvPr id="7359" name="Line 191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60" name="Line 192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7361" name="Picture 19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993" y="2880"/>
              <a:ext cx="144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9" name="Group 194"/>
            <p:cNvGrpSpPr>
              <a:grpSpLocks/>
            </p:cNvGrpSpPr>
            <p:nvPr/>
          </p:nvGrpSpPr>
          <p:grpSpPr bwMode="auto">
            <a:xfrm>
              <a:off x="3630" y="2841"/>
              <a:ext cx="192" cy="144"/>
              <a:chOff x="1296" y="3456"/>
              <a:chExt cx="192" cy="144"/>
            </a:xfrm>
          </p:grpSpPr>
          <p:sp>
            <p:nvSpPr>
              <p:cNvPr id="7363" name="Line 195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64" name="Line 196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" name="Group 197"/>
            <p:cNvGrpSpPr>
              <a:grpSpLocks/>
            </p:cNvGrpSpPr>
            <p:nvPr/>
          </p:nvGrpSpPr>
          <p:grpSpPr bwMode="auto">
            <a:xfrm>
              <a:off x="4155" y="3072"/>
              <a:ext cx="192" cy="144"/>
              <a:chOff x="1296" y="3456"/>
              <a:chExt cx="192" cy="144"/>
            </a:xfrm>
          </p:grpSpPr>
          <p:sp>
            <p:nvSpPr>
              <p:cNvPr id="7366" name="Line 198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67" name="Line 199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372" name="Rectangle 204"/>
            <p:cNvSpPr>
              <a:spLocks noChangeArrowheads="1"/>
            </p:cNvSpPr>
            <p:nvPr/>
          </p:nvSpPr>
          <p:spPr bwMode="auto">
            <a:xfrm>
              <a:off x="384" y="2160"/>
              <a:ext cx="970" cy="288"/>
            </a:xfrm>
            <a:prstGeom prst="rect">
              <a:avLst/>
            </a:prstGeom>
            <a:solidFill>
              <a:srgbClr val="FFCB7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latin typeface="Arial" pitchFamily="34" charset="0"/>
                </a:rPr>
                <a:t>ANSWER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Assignment</a:t>
            </a:r>
          </a:p>
        </p:txBody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9144000" cy="38862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 smtClean="0"/>
              <a:t>Pages 181–183 12-22 even; 24 – 29 all; 31-34,36,38,39</a:t>
            </a:r>
          </a:p>
          <a:p>
            <a:pPr marL="0" indent="0">
              <a:buNone/>
            </a:pPr>
            <a:r>
              <a:rPr lang="en-US" b="1" dirty="0" smtClean="0"/>
              <a:t>Draw diagrams for 38 and 39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0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0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0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0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50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50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0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50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50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0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Objectives</a:t>
            </a: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8163" y="1841500"/>
            <a:ext cx="8145462" cy="4157663"/>
          </a:xfrm>
        </p:spPr>
        <p:txBody>
          <a:bodyPr/>
          <a:lstStyle/>
          <a:p>
            <a:r>
              <a:rPr lang="en-US" sz="2700"/>
              <a:t>Use the properties of </a:t>
            </a:r>
          </a:p>
          <a:p>
            <a:pPr>
              <a:buFont typeface="Wingdings" pitchFamily="2" charset="2"/>
              <a:buNone/>
            </a:pPr>
            <a:r>
              <a:rPr lang="en-US" sz="2700"/>
              <a:t>parallel lines to determine </a:t>
            </a:r>
          </a:p>
          <a:p>
            <a:pPr>
              <a:buFont typeface="Wingdings" pitchFamily="2" charset="2"/>
              <a:buNone/>
            </a:pPr>
            <a:r>
              <a:rPr lang="en-US" sz="2700"/>
              <a:t>congruent angles</a:t>
            </a:r>
            <a:br>
              <a:rPr lang="en-US" sz="2700"/>
            </a:br>
            <a:endParaRPr lang="en-US" sz="2700"/>
          </a:p>
          <a:p>
            <a:r>
              <a:rPr lang="en-US" sz="2700"/>
              <a:t>Use algebra to find </a:t>
            </a:r>
          </a:p>
          <a:p>
            <a:pPr>
              <a:buFont typeface="Wingdings" pitchFamily="2" charset="2"/>
              <a:buNone/>
            </a:pPr>
            <a:r>
              <a:rPr lang="en-US" sz="2700"/>
              <a:t>angle measures</a:t>
            </a:r>
            <a:br>
              <a:rPr lang="en-US" sz="2700"/>
            </a:br>
            <a:endParaRPr lang="en-US" sz="2700"/>
          </a:p>
          <a:p>
            <a:pPr>
              <a:buFont typeface="Wingdings" pitchFamily="2" charset="2"/>
              <a:buNone/>
            </a:pPr>
            <a:endParaRPr lang="en-US" sz="2700"/>
          </a:p>
          <a:p>
            <a:pPr>
              <a:buFont typeface="Wingdings" pitchFamily="2" charset="2"/>
              <a:buNone/>
            </a:pPr>
            <a:endParaRPr lang="en-US" sz="2700"/>
          </a:p>
        </p:txBody>
      </p:sp>
      <p:pic>
        <p:nvPicPr>
          <p:cNvPr id="418820" name="Picture 4" descr="doric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91050" y="1993900"/>
            <a:ext cx="4044950" cy="2725738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8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8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8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18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8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8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8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8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8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8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8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8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8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8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8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8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41325" y="427038"/>
            <a:ext cx="8261350" cy="1143000"/>
          </a:xfrm>
        </p:spPr>
        <p:txBody>
          <a:bodyPr/>
          <a:lstStyle/>
          <a:p>
            <a:r>
              <a:rPr lang="en-US" sz="4000" b="1" dirty="0"/>
              <a:t>Postulate </a:t>
            </a:r>
            <a:r>
              <a:rPr lang="en-US" sz="4000" b="1" dirty="0" smtClean="0"/>
              <a:t>15 </a:t>
            </a:r>
            <a:r>
              <a:rPr lang="en-US" sz="4000" b="1" dirty="0"/>
              <a:t/>
            </a:r>
            <a:br>
              <a:rPr lang="en-US" sz="4000" b="1" dirty="0"/>
            </a:br>
            <a:r>
              <a:rPr lang="en-US" sz="4000" b="1" dirty="0"/>
              <a:t>        Corresponding </a:t>
            </a:r>
            <a:r>
              <a:rPr lang="en-US" sz="4000" b="1" dirty="0">
                <a:sym typeface="Symbol" pitchFamily="18" charset="2"/>
              </a:rPr>
              <a:t></a:t>
            </a:r>
            <a:r>
              <a:rPr lang="en-US" sz="4000" b="1" dirty="0"/>
              <a:t>s Postulate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22438"/>
            <a:ext cx="8229600" cy="4754562"/>
          </a:xfrm>
        </p:spPr>
        <p:txBody>
          <a:bodyPr/>
          <a:lstStyle/>
          <a:p>
            <a:r>
              <a:rPr lang="en-US" dirty="0"/>
              <a:t>If 2 </a:t>
            </a:r>
            <a:r>
              <a:rPr lang="en-US" dirty="0">
                <a:sym typeface="Symbol" pitchFamily="18" charset="2"/>
              </a:rPr>
              <a:t> lines are cut by a </a:t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transversal, then each </a:t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pair of </a:t>
            </a:r>
            <a:r>
              <a:rPr lang="en-US" dirty="0" err="1">
                <a:sym typeface="Symbol" pitchFamily="18" charset="2"/>
              </a:rPr>
              <a:t>corres</a:t>
            </a:r>
            <a:r>
              <a:rPr lang="en-US" dirty="0">
                <a:sym typeface="Symbol" pitchFamily="18" charset="2"/>
              </a:rPr>
              <a:t>. s is .</a:t>
            </a: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en-US" dirty="0">
              <a:sym typeface="Symbol" pitchFamily="18" charset="2"/>
            </a:endParaRPr>
          </a:p>
          <a:p>
            <a:r>
              <a:rPr lang="en-US" dirty="0">
                <a:sym typeface="Symbol" pitchFamily="18" charset="2"/>
              </a:rPr>
              <a:t>i.e. If </a:t>
            </a:r>
            <a:r>
              <a:rPr lang="en-US" dirty="0">
                <a:latin typeface="Monotype Corsiva" pitchFamily="66" charset="0"/>
                <a:sym typeface="Symbol" pitchFamily="18" charset="2"/>
              </a:rPr>
              <a:t>l m</a:t>
            </a:r>
            <a:r>
              <a:rPr lang="en-US" dirty="0">
                <a:sym typeface="Symbol" pitchFamily="18" charset="2"/>
              </a:rPr>
              <a:t>, then 12.</a:t>
            </a:r>
          </a:p>
        </p:txBody>
      </p:sp>
      <p:sp>
        <p:nvSpPr>
          <p:cNvPr id="420868" name="Line 4"/>
          <p:cNvSpPr>
            <a:spLocks noChangeShapeType="1"/>
          </p:cNvSpPr>
          <p:nvPr/>
        </p:nvSpPr>
        <p:spPr bwMode="auto">
          <a:xfrm flipV="1">
            <a:off x="4643438" y="2586038"/>
            <a:ext cx="2970212" cy="1828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869" name="Line 5"/>
          <p:cNvSpPr>
            <a:spLocks noChangeShapeType="1"/>
          </p:cNvSpPr>
          <p:nvPr/>
        </p:nvSpPr>
        <p:spPr bwMode="auto">
          <a:xfrm flipV="1">
            <a:off x="5334000" y="3352800"/>
            <a:ext cx="2970213" cy="1828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870" name="AutoShape 6"/>
          <p:cNvSpPr>
            <a:spLocks noChangeArrowheads="1"/>
          </p:cNvSpPr>
          <p:nvPr/>
        </p:nvSpPr>
        <p:spPr bwMode="auto">
          <a:xfrm>
            <a:off x="6858000" y="2819400"/>
            <a:ext cx="228600" cy="228600"/>
          </a:xfrm>
          <a:prstGeom prst="rtTriangle">
            <a:avLst/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871" name="AutoShape 7"/>
          <p:cNvSpPr>
            <a:spLocks noChangeArrowheads="1"/>
          </p:cNvSpPr>
          <p:nvPr/>
        </p:nvSpPr>
        <p:spPr bwMode="auto">
          <a:xfrm>
            <a:off x="7696200" y="3505200"/>
            <a:ext cx="228600" cy="228600"/>
          </a:xfrm>
          <a:prstGeom prst="rtTriangle">
            <a:avLst/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872" name="Line 8"/>
          <p:cNvSpPr>
            <a:spLocks noChangeShapeType="1"/>
          </p:cNvSpPr>
          <p:nvPr/>
        </p:nvSpPr>
        <p:spPr bwMode="auto">
          <a:xfrm>
            <a:off x="6096000" y="2590800"/>
            <a:ext cx="685800" cy="3124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0873" name="Text Box 9"/>
          <p:cNvSpPr txBox="1">
            <a:spLocks noChangeArrowheads="1"/>
          </p:cNvSpPr>
          <p:nvPr/>
        </p:nvSpPr>
        <p:spPr bwMode="auto">
          <a:xfrm>
            <a:off x="4343400" y="4191000"/>
            <a:ext cx="1752600" cy="13112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effectLst/>
                <a:latin typeface="Monotype Corsiva" pitchFamily="66" charset="0"/>
              </a:rPr>
              <a:t>l         </a:t>
            </a:r>
          </a:p>
          <a:p>
            <a:pPr eaLnBrk="1" hangingPunct="1">
              <a:spcBef>
                <a:spcPct val="50000"/>
              </a:spcBef>
            </a:pPr>
            <a:endParaRPr lang="en-US" sz="2000">
              <a:effectLst/>
              <a:latin typeface="Monotype Corsiva" pitchFamily="66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000">
                <a:effectLst/>
                <a:latin typeface="Monotype Corsiva" pitchFamily="66" charset="0"/>
              </a:rPr>
              <a:t>             m</a:t>
            </a:r>
          </a:p>
        </p:txBody>
      </p:sp>
      <p:sp>
        <p:nvSpPr>
          <p:cNvPr id="420874" name="Text Box 10"/>
          <p:cNvSpPr txBox="1">
            <a:spLocks noChangeArrowheads="1"/>
          </p:cNvSpPr>
          <p:nvPr/>
        </p:nvSpPr>
        <p:spPr bwMode="auto">
          <a:xfrm>
            <a:off x="5867400" y="3124200"/>
            <a:ext cx="914400" cy="13112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effectLst/>
              </a:rPr>
              <a:t>1</a:t>
            </a:r>
          </a:p>
          <a:p>
            <a:pPr eaLnBrk="1" hangingPunct="1">
              <a:spcBef>
                <a:spcPct val="50000"/>
              </a:spcBef>
            </a:pPr>
            <a:endParaRPr lang="en-US" sz="2000">
              <a:effectLst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000">
                <a:effectLst/>
              </a:rPr>
              <a:t>   2</a:t>
            </a:r>
          </a:p>
        </p:txBody>
      </p:sp>
      <p:sp>
        <p:nvSpPr>
          <p:cNvPr id="420875" name="Arc 11"/>
          <p:cNvSpPr>
            <a:spLocks/>
          </p:cNvSpPr>
          <p:nvPr/>
        </p:nvSpPr>
        <p:spPr bwMode="auto">
          <a:xfrm flipH="1">
            <a:off x="5791200" y="2971800"/>
            <a:ext cx="381000" cy="762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876" name="Arc 12"/>
          <p:cNvSpPr>
            <a:spLocks/>
          </p:cNvSpPr>
          <p:nvPr/>
        </p:nvSpPr>
        <p:spPr bwMode="auto">
          <a:xfrm flipH="1">
            <a:off x="6019800" y="3962400"/>
            <a:ext cx="381000" cy="762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0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0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0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0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20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20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20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20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20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20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20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20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08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20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20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20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208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20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20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20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20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20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20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20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866" grpId="0"/>
      <p:bldP spid="420867" grpId="0" build="p"/>
      <p:bldP spid="420868" grpId="0" animBg="1"/>
      <p:bldP spid="420869" grpId="0" animBg="1"/>
      <p:bldP spid="420870" grpId="0" animBg="1"/>
      <p:bldP spid="420871" grpId="0" animBg="1"/>
      <p:bldP spid="420872" grpId="0" animBg="1"/>
      <p:bldP spid="420873" grpId="0"/>
      <p:bldP spid="420874" grpId="0"/>
      <p:bldP spid="420875" grpId="0" animBg="1"/>
      <p:bldP spid="42087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Theorem 3.1 </a:t>
            </a:r>
            <a:br>
              <a:rPr lang="en-US" sz="4000" b="1" dirty="0"/>
            </a:br>
            <a:r>
              <a:rPr lang="en-US" sz="4000" b="1" dirty="0"/>
              <a:t>     Alternate Interior </a:t>
            </a:r>
            <a:r>
              <a:rPr lang="en-US" sz="4000" b="1" dirty="0">
                <a:sym typeface="Symbol" pitchFamily="18" charset="2"/>
              </a:rPr>
              <a:t>s Theorem</a:t>
            </a:r>
          </a:p>
        </p:txBody>
      </p:sp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20850"/>
            <a:ext cx="8153400" cy="41465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If 2 </a:t>
            </a:r>
            <a:r>
              <a:rPr lang="en-US">
                <a:sym typeface="Symbol" pitchFamily="18" charset="2"/>
              </a:rPr>
              <a:t> lines are cut by a transversal, then each pair of alternate interior s is .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>
              <a:sym typeface="Symbol" pitchFamily="18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>
              <a:sym typeface="Symbol" pitchFamily="18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>
              <a:sym typeface="Symbol" pitchFamily="18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>
              <a:sym typeface="Symbol" pitchFamily="18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>
              <a:sym typeface="Symbol" pitchFamily="18" charset="2"/>
            </a:endParaRPr>
          </a:p>
          <a:p>
            <a:pPr>
              <a:lnSpc>
                <a:spcPct val="90000"/>
              </a:lnSpc>
            </a:pPr>
            <a:r>
              <a:rPr lang="en-US">
                <a:sym typeface="Symbol" pitchFamily="18" charset="2"/>
              </a:rPr>
              <a:t>i.e.  If </a:t>
            </a:r>
            <a:r>
              <a:rPr lang="en-US">
                <a:latin typeface="Monotype Corsiva" pitchFamily="66" charset="0"/>
                <a:sym typeface="Symbol" pitchFamily="18" charset="2"/>
              </a:rPr>
              <a:t>l m</a:t>
            </a:r>
            <a:r>
              <a:rPr lang="en-US">
                <a:sym typeface="Symbol" pitchFamily="18" charset="2"/>
              </a:rPr>
              <a:t>, then 12.</a:t>
            </a:r>
          </a:p>
        </p:txBody>
      </p:sp>
      <p:sp>
        <p:nvSpPr>
          <p:cNvPr id="519172" name="Line 4"/>
          <p:cNvSpPr>
            <a:spLocks noChangeShapeType="1"/>
          </p:cNvSpPr>
          <p:nvPr/>
        </p:nvSpPr>
        <p:spPr bwMode="auto">
          <a:xfrm flipV="1">
            <a:off x="3581400" y="2971800"/>
            <a:ext cx="48006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9173" name="Line 5"/>
          <p:cNvSpPr>
            <a:spLocks noChangeShapeType="1"/>
          </p:cNvSpPr>
          <p:nvPr/>
        </p:nvSpPr>
        <p:spPr bwMode="auto">
          <a:xfrm flipV="1">
            <a:off x="3657600" y="4038600"/>
            <a:ext cx="48006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9174" name="Line 6"/>
          <p:cNvSpPr>
            <a:spLocks noChangeShapeType="1"/>
          </p:cNvSpPr>
          <p:nvPr/>
        </p:nvSpPr>
        <p:spPr bwMode="auto">
          <a:xfrm>
            <a:off x="4648200" y="2590800"/>
            <a:ext cx="3124200" cy="3200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9175" name="AutoShape 7"/>
          <p:cNvSpPr>
            <a:spLocks noChangeArrowheads="1"/>
          </p:cNvSpPr>
          <p:nvPr/>
        </p:nvSpPr>
        <p:spPr bwMode="auto">
          <a:xfrm rot="1987424">
            <a:off x="7170738" y="3006725"/>
            <a:ext cx="287337" cy="261938"/>
          </a:xfrm>
          <a:prstGeom prst="rtTriangle">
            <a:avLst/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9176" name="AutoShape 8"/>
          <p:cNvSpPr>
            <a:spLocks noChangeArrowheads="1"/>
          </p:cNvSpPr>
          <p:nvPr/>
        </p:nvSpPr>
        <p:spPr bwMode="auto">
          <a:xfrm rot="1987424">
            <a:off x="7772400" y="3962400"/>
            <a:ext cx="287338" cy="261938"/>
          </a:xfrm>
          <a:prstGeom prst="rtTriangle">
            <a:avLst/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9177" name="Text Box 9"/>
          <p:cNvSpPr txBox="1">
            <a:spLocks noChangeArrowheads="1"/>
          </p:cNvSpPr>
          <p:nvPr/>
        </p:nvSpPr>
        <p:spPr bwMode="auto">
          <a:xfrm>
            <a:off x="3276600" y="3581400"/>
            <a:ext cx="838200" cy="13112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effectLst/>
                <a:latin typeface="Monotype Corsiva" pitchFamily="66" charset="0"/>
              </a:rPr>
              <a:t>l</a:t>
            </a:r>
          </a:p>
          <a:p>
            <a:pPr eaLnBrk="1" hangingPunct="1">
              <a:spcBef>
                <a:spcPct val="50000"/>
              </a:spcBef>
            </a:pPr>
            <a:endParaRPr lang="en-US" sz="2000">
              <a:effectLst/>
              <a:latin typeface="Monotype Corsiva" pitchFamily="66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000">
                <a:effectLst/>
                <a:latin typeface="Monotype Corsiva" pitchFamily="66" charset="0"/>
              </a:rPr>
              <a:t>m</a:t>
            </a:r>
          </a:p>
        </p:txBody>
      </p:sp>
      <p:sp>
        <p:nvSpPr>
          <p:cNvPr id="519178" name="Text Box 10"/>
          <p:cNvSpPr txBox="1">
            <a:spLocks noChangeArrowheads="1"/>
          </p:cNvSpPr>
          <p:nvPr/>
        </p:nvSpPr>
        <p:spPr bwMode="auto">
          <a:xfrm>
            <a:off x="5562600" y="3352800"/>
            <a:ext cx="990600" cy="10048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effectLst/>
              </a:rPr>
              <a:t>  1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>
                <a:effectLst/>
              </a:rPr>
              <a:t> 2</a:t>
            </a:r>
          </a:p>
        </p:txBody>
      </p:sp>
      <p:sp>
        <p:nvSpPr>
          <p:cNvPr id="519179" name="Arc 11"/>
          <p:cNvSpPr>
            <a:spLocks/>
          </p:cNvSpPr>
          <p:nvPr/>
        </p:nvSpPr>
        <p:spPr bwMode="auto">
          <a:xfrm flipH="1">
            <a:off x="5562600" y="3810000"/>
            <a:ext cx="304800" cy="685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9180" name="Arc 12"/>
          <p:cNvSpPr>
            <a:spLocks/>
          </p:cNvSpPr>
          <p:nvPr/>
        </p:nvSpPr>
        <p:spPr bwMode="auto">
          <a:xfrm rot="10271592" flipH="1">
            <a:off x="5867400" y="3352800"/>
            <a:ext cx="304800" cy="457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9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19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9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19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19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19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19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19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19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9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9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9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19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9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9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9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9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9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9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9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19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170" grpId="0"/>
      <p:bldP spid="519171" grpId="0" build="p"/>
      <p:bldP spid="519172" grpId="0" animBg="1"/>
      <p:bldP spid="519173" grpId="0" animBg="1"/>
      <p:bldP spid="519174" grpId="0" animBg="1"/>
      <p:bldP spid="519175" grpId="0" animBg="1"/>
      <p:bldP spid="519176" grpId="0" animBg="1"/>
      <p:bldP spid="519177" grpId="0"/>
      <p:bldP spid="519178" grpId="0"/>
      <p:bldP spid="519179" grpId="0" animBg="1"/>
      <p:bldP spid="51918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Theorem </a:t>
            </a:r>
            <a:r>
              <a:rPr lang="en-US" sz="4000" b="1" dirty="0" smtClean="0"/>
              <a:t>3.2 </a:t>
            </a:r>
            <a:r>
              <a:rPr lang="en-US" sz="4000" b="1" dirty="0"/>
              <a:t/>
            </a:r>
            <a:br>
              <a:rPr lang="en-US" sz="4000" b="1" dirty="0"/>
            </a:br>
            <a:r>
              <a:rPr lang="en-US" sz="4000" b="1" dirty="0"/>
              <a:t>     Alternate Exterior </a:t>
            </a:r>
            <a:r>
              <a:rPr lang="en-US" sz="4000" b="1" dirty="0">
                <a:sym typeface="Symbol" pitchFamily="18" charset="2"/>
              </a:rPr>
              <a:t>s Theorem</a:t>
            </a:r>
          </a:p>
        </p:txBody>
      </p:sp>
      <p:sp>
        <p:nvSpPr>
          <p:cNvPr id="525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36725"/>
            <a:ext cx="8229600" cy="4451350"/>
          </a:xfrm>
        </p:spPr>
        <p:txBody>
          <a:bodyPr/>
          <a:lstStyle/>
          <a:p>
            <a:r>
              <a:rPr lang="en-US" dirty="0"/>
              <a:t>If 2 </a:t>
            </a:r>
            <a:r>
              <a:rPr lang="en-US" dirty="0">
                <a:sym typeface="Symbol" pitchFamily="18" charset="2"/>
              </a:rPr>
              <a:t> lines are cut by a transversal, then the pairs of alternate exterior s are .</a:t>
            </a: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r>
              <a:rPr lang="en-US" dirty="0">
                <a:sym typeface="Symbol" pitchFamily="18" charset="2"/>
              </a:rPr>
              <a:t>i.e.  If </a:t>
            </a:r>
            <a:r>
              <a:rPr lang="en-US" dirty="0">
                <a:latin typeface="Monotype Corsiva" pitchFamily="66" charset="0"/>
                <a:sym typeface="Symbol" pitchFamily="18" charset="2"/>
              </a:rPr>
              <a:t>l m</a:t>
            </a:r>
            <a:r>
              <a:rPr lang="en-US" dirty="0">
                <a:sym typeface="Symbol" pitchFamily="18" charset="2"/>
              </a:rPr>
              <a:t>, then 12.</a:t>
            </a:r>
          </a:p>
        </p:txBody>
      </p:sp>
      <p:sp>
        <p:nvSpPr>
          <p:cNvPr id="525316" name="Line 4"/>
          <p:cNvSpPr>
            <a:spLocks noChangeShapeType="1"/>
          </p:cNvSpPr>
          <p:nvPr/>
        </p:nvSpPr>
        <p:spPr bwMode="auto">
          <a:xfrm flipV="1">
            <a:off x="1524000" y="2743200"/>
            <a:ext cx="3657600" cy="2590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5317" name="Line 5"/>
          <p:cNvSpPr>
            <a:spLocks noChangeShapeType="1"/>
          </p:cNvSpPr>
          <p:nvPr/>
        </p:nvSpPr>
        <p:spPr bwMode="auto">
          <a:xfrm flipV="1">
            <a:off x="3429000" y="2895600"/>
            <a:ext cx="3657600" cy="2590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5318" name="Line 6"/>
          <p:cNvSpPr>
            <a:spLocks noChangeShapeType="1"/>
          </p:cNvSpPr>
          <p:nvPr/>
        </p:nvSpPr>
        <p:spPr bwMode="auto">
          <a:xfrm flipV="1">
            <a:off x="1524000" y="4191000"/>
            <a:ext cx="5410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5319" name="Text Box 7"/>
          <p:cNvSpPr txBox="1">
            <a:spLocks noChangeArrowheads="1"/>
          </p:cNvSpPr>
          <p:nvPr/>
        </p:nvSpPr>
        <p:spPr bwMode="auto">
          <a:xfrm>
            <a:off x="4495800" y="2667000"/>
            <a:ext cx="25146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effectLst/>
                <a:latin typeface="Monotype Corsiva" pitchFamily="66" charset="0"/>
              </a:rPr>
              <a:t>l		   m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819400" y="3810000"/>
            <a:ext cx="2895600" cy="10156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dirty="0">
                <a:effectLst/>
              </a:rPr>
              <a:t>1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>
                <a:effectLst/>
              </a:rPr>
              <a:t>		       </a:t>
            </a:r>
            <a:r>
              <a:rPr lang="en-US" dirty="0" smtClean="0">
                <a:effectLst/>
              </a:rPr>
              <a:t>  2</a:t>
            </a:r>
            <a:endParaRPr lang="en-US" dirty="0">
              <a:effectLst/>
            </a:endParaRPr>
          </a:p>
        </p:txBody>
      </p:sp>
      <p:sp>
        <p:nvSpPr>
          <p:cNvPr id="525321" name="AutoShape 9"/>
          <p:cNvSpPr>
            <a:spLocks noChangeArrowheads="1"/>
          </p:cNvSpPr>
          <p:nvPr/>
        </p:nvSpPr>
        <p:spPr bwMode="auto">
          <a:xfrm rot="10150121">
            <a:off x="6248400" y="3276600"/>
            <a:ext cx="287338" cy="261938"/>
          </a:xfrm>
          <a:prstGeom prst="rtTriangle">
            <a:avLst/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5322" name="AutoShape 10"/>
          <p:cNvSpPr>
            <a:spLocks noChangeArrowheads="1"/>
          </p:cNvSpPr>
          <p:nvPr/>
        </p:nvSpPr>
        <p:spPr bwMode="auto">
          <a:xfrm rot="10800000">
            <a:off x="4495800" y="3048000"/>
            <a:ext cx="287338" cy="261938"/>
          </a:xfrm>
          <a:prstGeom prst="rtTriangle">
            <a:avLst/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5326" name="Arc 14"/>
          <p:cNvSpPr>
            <a:spLocks/>
          </p:cNvSpPr>
          <p:nvPr/>
        </p:nvSpPr>
        <p:spPr bwMode="auto">
          <a:xfrm flipH="1">
            <a:off x="2667000" y="3886200"/>
            <a:ext cx="692150" cy="273050"/>
          </a:xfrm>
          <a:custGeom>
            <a:avLst/>
            <a:gdLst>
              <a:gd name="G0" fmla="+- 17628 0 0"/>
              <a:gd name="G1" fmla="+- 21600 0 0"/>
              <a:gd name="G2" fmla="+- 21600 0 0"/>
              <a:gd name="T0" fmla="*/ 0 w 39228"/>
              <a:gd name="T1" fmla="*/ 9117 h 21600"/>
              <a:gd name="T2" fmla="*/ 39228 w 39228"/>
              <a:gd name="T3" fmla="*/ 21600 h 21600"/>
              <a:gd name="T4" fmla="*/ 17628 w 3922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228" h="21600" fill="none" extrusionOk="0">
                <a:moveTo>
                  <a:pt x="0" y="9117"/>
                </a:moveTo>
                <a:cubicBezTo>
                  <a:pt x="4049" y="3398"/>
                  <a:pt x="10621" y="-1"/>
                  <a:pt x="17628" y="0"/>
                </a:cubicBezTo>
                <a:cubicBezTo>
                  <a:pt x="29557" y="0"/>
                  <a:pt x="39228" y="9670"/>
                  <a:pt x="39228" y="21600"/>
                </a:cubicBezTo>
              </a:path>
              <a:path w="39228" h="21600" stroke="0" extrusionOk="0">
                <a:moveTo>
                  <a:pt x="0" y="9117"/>
                </a:moveTo>
                <a:cubicBezTo>
                  <a:pt x="4049" y="3398"/>
                  <a:pt x="10621" y="-1"/>
                  <a:pt x="17628" y="0"/>
                </a:cubicBezTo>
                <a:cubicBezTo>
                  <a:pt x="29557" y="0"/>
                  <a:pt x="39228" y="9670"/>
                  <a:pt x="39228" y="21600"/>
                </a:cubicBezTo>
                <a:lnTo>
                  <a:pt x="17628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5327" name="Arc 15"/>
          <p:cNvSpPr>
            <a:spLocks/>
          </p:cNvSpPr>
          <p:nvPr/>
        </p:nvSpPr>
        <p:spPr bwMode="auto">
          <a:xfrm rot="10517369" flipH="1">
            <a:off x="4887901" y="4216964"/>
            <a:ext cx="644525" cy="296863"/>
          </a:xfrm>
          <a:custGeom>
            <a:avLst/>
            <a:gdLst>
              <a:gd name="G0" fmla="+- 14990 0 0"/>
              <a:gd name="G1" fmla="+- 21600 0 0"/>
              <a:gd name="G2" fmla="+- 21600 0 0"/>
              <a:gd name="T0" fmla="*/ 0 w 36590"/>
              <a:gd name="T1" fmla="*/ 6048 h 21600"/>
              <a:gd name="T2" fmla="*/ 36590 w 36590"/>
              <a:gd name="T3" fmla="*/ 21600 h 21600"/>
              <a:gd name="T4" fmla="*/ 14990 w 3659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590" h="21600" fill="none" extrusionOk="0">
                <a:moveTo>
                  <a:pt x="0" y="6048"/>
                </a:moveTo>
                <a:cubicBezTo>
                  <a:pt x="4025" y="2167"/>
                  <a:pt x="9398" y="-1"/>
                  <a:pt x="14990" y="0"/>
                </a:cubicBezTo>
                <a:cubicBezTo>
                  <a:pt x="26919" y="0"/>
                  <a:pt x="36590" y="9670"/>
                  <a:pt x="36590" y="21600"/>
                </a:cubicBezTo>
              </a:path>
              <a:path w="36590" h="21600" stroke="0" extrusionOk="0">
                <a:moveTo>
                  <a:pt x="0" y="6048"/>
                </a:moveTo>
                <a:cubicBezTo>
                  <a:pt x="4025" y="2167"/>
                  <a:pt x="9398" y="-1"/>
                  <a:pt x="14990" y="0"/>
                </a:cubicBezTo>
                <a:cubicBezTo>
                  <a:pt x="26919" y="0"/>
                  <a:pt x="36590" y="9670"/>
                  <a:pt x="36590" y="21600"/>
                </a:cubicBezTo>
                <a:lnTo>
                  <a:pt x="1499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5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5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5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2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25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2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2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2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2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25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25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2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253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25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25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2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53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25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25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25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5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25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25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5314" grpId="0"/>
      <p:bldP spid="525315" grpId="0" build="p"/>
      <p:bldP spid="525316" grpId="0" animBg="1"/>
      <p:bldP spid="525317" grpId="0" animBg="1"/>
      <p:bldP spid="525318" grpId="0" animBg="1"/>
      <p:bldP spid="525319" grpId="0"/>
      <p:bldP spid="525320" grpId="0"/>
      <p:bldP spid="525321" grpId="0" animBg="1"/>
      <p:bldP spid="525322" grpId="0" animBg="1"/>
      <p:bldP spid="525326" grpId="0" animBg="1"/>
      <p:bldP spid="5253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87363" y="274638"/>
            <a:ext cx="8215312" cy="1327150"/>
          </a:xfrm>
        </p:spPr>
        <p:txBody>
          <a:bodyPr/>
          <a:lstStyle/>
          <a:p>
            <a:r>
              <a:rPr lang="en-US" sz="4000" b="1" dirty="0"/>
              <a:t>Theorem </a:t>
            </a:r>
            <a:r>
              <a:rPr lang="en-US" sz="4000" b="1" dirty="0" smtClean="0"/>
              <a:t>3.3 </a:t>
            </a:r>
            <a:r>
              <a:rPr lang="en-US" sz="4000" b="1" dirty="0"/>
              <a:t/>
            </a:r>
            <a:br>
              <a:rPr lang="en-US" sz="4000" b="1" dirty="0"/>
            </a:br>
            <a:r>
              <a:rPr lang="en-US" sz="4000" b="1" dirty="0"/>
              <a:t>    Consecutive Interior </a:t>
            </a:r>
            <a:r>
              <a:rPr lang="en-US" sz="4000" b="1" dirty="0">
                <a:sym typeface="Symbol" pitchFamily="18" charset="2"/>
              </a:rPr>
              <a:t>s Theorem</a:t>
            </a:r>
          </a:p>
        </p:txBody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22438"/>
            <a:ext cx="8229600" cy="5135562"/>
          </a:xfrm>
        </p:spPr>
        <p:txBody>
          <a:bodyPr/>
          <a:lstStyle/>
          <a:p>
            <a:r>
              <a:rPr lang="en-US" dirty="0"/>
              <a:t>If 2 </a:t>
            </a:r>
            <a:r>
              <a:rPr lang="en-US" dirty="0">
                <a:sym typeface="Symbol" pitchFamily="18" charset="2"/>
              </a:rPr>
              <a:t> lines are cut by a transversal, then each pair of consecutive int. s is supplementary.</a:t>
            </a:r>
          </a:p>
          <a:p>
            <a:endParaRPr lang="en-US" dirty="0"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en-US" dirty="0"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pPr>
              <a:buNone/>
            </a:pPr>
            <a:r>
              <a:rPr lang="en-US" sz="2000" dirty="0" smtClean="0">
                <a:sym typeface="Symbol" pitchFamily="18" charset="2"/>
              </a:rPr>
              <a:t/>
            </a:r>
            <a:br>
              <a:rPr lang="en-US" sz="2000" dirty="0" smtClean="0">
                <a:sym typeface="Symbol" pitchFamily="18" charset="2"/>
              </a:rPr>
            </a:br>
            <a:r>
              <a:rPr lang="en-US" sz="2000" dirty="0" smtClean="0">
                <a:sym typeface="Symbol" pitchFamily="18" charset="2"/>
              </a:rPr>
              <a:t>i.e</a:t>
            </a:r>
            <a:r>
              <a:rPr lang="en-US" sz="2000" dirty="0">
                <a:sym typeface="Symbol" pitchFamily="18" charset="2"/>
              </a:rPr>
              <a:t>.  If </a:t>
            </a:r>
            <a:r>
              <a:rPr lang="en-US" sz="2000" dirty="0">
                <a:latin typeface="Monotype Corsiva" pitchFamily="66" charset="0"/>
                <a:sym typeface="Symbol" pitchFamily="18" charset="2"/>
              </a:rPr>
              <a:t>l m</a:t>
            </a:r>
            <a:r>
              <a:rPr lang="en-US" sz="2000" dirty="0">
                <a:sym typeface="Symbol" pitchFamily="18" charset="2"/>
              </a:rPr>
              <a:t>, then 1 &amp; 2 are supplementary or m1 + m2 = 180</a:t>
            </a:r>
            <a:r>
              <a:rPr lang="en-US" sz="2000" dirty="0">
                <a:cs typeface="Arial" charset="0"/>
                <a:sym typeface="Symbol" pitchFamily="18" charset="2"/>
              </a:rPr>
              <a:t>°.</a:t>
            </a:r>
          </a:p>
        </p:txBody>
      </p:sp>
      <p:sp>
        <p:nvSpPr>
          <p:cNvPr id="523268" name="Line 4"/>
          <p:cNvSpPr>
            <a:spLocks noChangeShapeType="1"/>
          </p:cNvSpPr>
          <p:nvPr/>
        </p:nvSpPr>
        <p:spPr bwMode="auto">
          <a:xfrm>
            <a:off x="2133600" y="2819400"/>
            <a:ext cx="5486400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3269" name="Line 5"/>
          <p:cNvSpPr>
            <a:spLocks noChangeShapeType="1"/>
          </p:cNvSpPr>
          <p:nvPr/>
        </p:nvSpPr>
        <p:spPr bwMode="auto">
          <a:xfrm>
            <a:off x="2362200" y="3810000"/>
            <a:ext cx="5486400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3270" name="Line 6"/>
          <p:cNvSpPr>
            <a:spLocks noChangeShapeType="1"/>
          </p:cNvSpPr>
          <p:nvPr/>
        </p:nvSpPr>
        <p:spPr bwMode="auto">
          <a:xfrm flipH="1">
            <a:off x="3657600" y="2971800"/>
            <a:ext cx="2971800" cy="2209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3271" name="Text Box 7"/>
          <p:cNvSpPr txBox="1">
            <a:spLocks noChangeArrowheads="1"/>
          </p:cNvSpPr>
          <p:nvPr/>
        </p:nvSpPr>
        <p:spPr bwMode="auto">
          <a:xfrm>
            <a:off x="2514600" y="3048000"/>
            <a:ext cx="838200" cy="13112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 dirty="0">
                <a:effectLst/>
                <a:latin typeface="Monotype Corsiva" pitchFamily="66" charset="0"/>
              </a:rPr>
              <a:t>l</a:t>
            </a:r>
          </a:p>
          <a:p>
            <a:pPr eaLnBrk="1" hangingPunct="1">
              <a:spcBef>
                <a:spcPct val="50000"/>
              </a:spcBef>
            </a:pPr>
            <a:endParaRPr lang="en-US" sz="2000" dirty="0">
              <a:effectLst/>
              <a:latin typeface="Monotype Corsiva" pitchFamily="66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000" dirty="0">
                <a:effectLst/>
                <a:latin typeface="Monotype Corsiva" pitchFamily="66" charset="0"/>
              </a:rPr>
              <a:t>m</a:t>
            </a:r>
          </a:p>
        </p:txBody>
      </p:sp>
      <p:sp>
        <p:nvSpPr>
          <p:cNvPr id="523272" name="Text Box 8"/>
          <p:cNvSpPr txBox="1">
            <a:spLocks noChangeArrowheads="1"/>
          </p:cNvSpPr>
          <p:nvPr/>
        </p:nvSpPr>
        <p:spPr bwMode="auto">
          <a:xfrm>
            <a:off x="5029200" y="3581400"/>
            <a:ext cx="1524000" cy="8540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 dirty="0">
                <a:effectLst/>
              </a:rPr>
              <a:t>         </a:t>
            </a:r>
            <a:r>
              <a:rPr lang="en-US" sz="2000" dirty="0" smtClean="0">
                <a:effectLst/>
              </a:rPr>
              <a:t> 1</a:t>
            </a:r>
            <a:endParaRPr lang="en-US" sz="2000" dirty="0">
              <a:effectLst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000" dirty="0">
                <a:effectLst/>
              </a:rPr>
              <a:t> </a:t>
            </a:r>
            <a:r>
              <a:rPr lang="en-US" sz="2000" dirty="0" smtClean="0">
                <a:effectLst/>
              </a:rPr>
              <a:t>2</a:t>
            </a:r>
            <a:endParaRPr lang="en-US" sz="2000" dirty="0">
              <a:effectLst/>
            </a:endParaRPr>
          </a:p>
        </p:txBody>
      </p:sp>
      <p:sp>
        <p:nvSpPr>
          <p:cNvPr id="523273" name="AutoShape 9"/>
          <p:cNvSpPr>
            <a:spLocks noChangeArrowheads="1"/>
          </p:cNvSpPr>
          <p:nvPr/>
        </p:nvSpPr>
        <p:spPr bwMode="auto">
          <a:xfrm rot="4029603">
            <a:off x="4223798" y="3176471"/>
            <a:ext cx="287338" cy="261938"/>
          </a:xfrm>
          <a:prstGeom prst="rtTriangle">
            <a:avLst/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3274" name="AutoShape 10"/>
          <p:cNvSpPr>
            <a:spLocks noChangeArrowheads="1"/>
          </p:cNvSpPr>
          <p:nvPr/>
        </p:nvSpPr>
        <p:spPr bwMode="auto">
          <a:xfrm rot="4029603">
            <a:off x="4147597" y="4090871"/>
            <a:ext cx="287338" cy="261938"/>
          </a:xfrm>
          <a:prstGeom prst="rtTriangle">
            <a:avLst/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3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3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3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23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23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23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2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23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23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23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23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2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23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23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23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23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3266" grpId="0"/>
      <p:bldP spid="523267" grpId="0" build="p"/>
      <p:bldP spid="523268" grpId="0" animBg="1"/>
      <p:bldP spid="523269" grpId="0" animBg="1"/>
      <p:bldP spid="523270" grpId="0" animBg="1"/>
      <p:bldP spid="523271" grpId="0"/>
      <p:bldP spid="523272" grpId="0"/>
      <p:bldP spid="523273" grpId="0" animBg="1"/>
      <p:bldP spid="52327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706563"/>
            <a:ext cx="8229600" cy="4999037"/>
          </a:xfrm>
        </p:spPr>
        <p:txBody>
          <a:bodyPr/>
          <a:lstStyle/>
          <a:p>
            <a:r>
              <a:rPr lang="en-US" dirty="0"/>
              <a:t>If a transversal is </a:t>
            </a:r>
            <a:r>
              <a:rPr lang="en-US" dirty="0">
                <a:sym typeface="Symbol" pitchFamily="18" charset="2"/>
              </a:rPr>
              <a:t> to one of 2  lines, then it is  to the other.</a:t>
            </a:r>
          </a:p>
          <a:p>
            <a:endParaRPr lang="en-US" dirty="0"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en-US" dirty="0">
              <a:sym typeface="Symbol" pitchFamily="18" charset="2"/>
            </a:endParaRPr>
          </a:p>
          <a:p>
            <a:endParaRPr lang="en-US" dirty="0"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r>
              <a:rPr lang="en-US" dirty="0">
                <a:sym typeface="Symbol" pitchFamily="18" charset="2"/>
              </a:rPr>
              <a:t/>
            </a:r>
            <a:br>
              <a:rPr lang="en-US" dirty="0">
                <a:sym typeface="Symbol" pitchFamily="18" charset="2"/>
              </a:rPr>
            </a:br>
            <a:endParaRPr lang="en-US" dirty="0">
              <a:sym typeface="Symbol" pitchFamily="18" charset="2"/>
            </a:endParaRPr>
          </a:p>
          <a:p>
            <a:r>
              <a:rPr lang="en-US" dirty="0">
                <a:sym typeface="Symbol" pitchFamily="18" charset="2"/>
              </a:rPr>
              <a:t>i.e.  If </a:t>
            </a:r>
            <a:r>
              <a:rPr lang="en-US" dirty="0">
                <a:latin typeface="Monotype Corsiva" pitchFamily="66" charset="0"/>
                <a:sym typeface="Symbol" pitchFamily="18" charset="2"/>
              </a:rPr>
              <a:t>l m</a:t>
            </a:r>
            <a:r>
              <a:rPr lang="en-US" dirty="0">
                <a:sym typeface="Symbol" pitchFamily="18" charset="2"/>
              </a:rPr>
              <a:t>, &amp; </a:t>
            </a:r>
            <a:r>
              <a:rPr lang="en-US" dirty="0">
                <a:latin typeface="Monotype Corsiva" pitchFamily="66" charset="0"/>
                <a:sym typeface="Symbol" pitchFamily="18" charset="2"/>
              </a:rPr>
              <a:t>t  l</a:t>
            </a:r>
            <a:r>
              <a:rPr lang="en-US" dirty="0">
                <a:sym typeface="Symbol" pitchFamily="18" charset="2"/>
              </a:rPr>
              <a:t>, then </a:t>
            </a:r>
            <a:r>
              <a:rPr lang="en-US" dirty="0">
                <a:latin typeface="Monotype Corsiva" pitchFamily="66" charset="0"/>
                <a:sym typeface="Symbol" pitchFamily="18" charset="2"/>
              </a:rPr>
              <a:t>t m.</a:t>
            </a:r>
          </a:p>
          <a:p>
            <a:pPr>
              <a:buFont typeface="Wingdings" pitchFamily="2" charset="2"/>
              <a:buNone/>
            </a:pPr>
            <a:endParaRPr lang="en-US" dirty="0">
              <a:sym typeface="Symbol" pitchFamily="18" charset="2"/>
            </a:endParaRPr>
          </a:p>
        </p:txBody>
      </p:sp>
      <p:sp>
        <p:nvSpPr>
          <p:cNvPr id="527363" name="Text Box 3"/>
          <p:cNvSpPr txBox="1">
            <a:spLocks noChangeArrowheads="1"/>
          </p:cNvSpPr>
          <p:nvPr/>
        </p:nvSpPr>
        <p:spPr bwMode="auto">
          <a:xfrm>
            <a:off x="4572000" y="3048000"/>
            <a:ext cx="685800" cy="13112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effectLst/>
              </a:rPr>
              <a:t>  1</a:t>
            </a:r>
          </a:p>
          <a:p>
            <a:pPr eaLnBrk="1" hangingPunct="1">
              <a:spcBef>
                <a:spcPct val="50000"/>
              </a:spcBef>
            </a:pPr>
            <a:endParaRPr lang="en-US" sz="2000">
              <a:effectLst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000">
                <a:effectLst/>
              </a:rPr>
              <a:t>2</a:t>
            </a:r>
          </a:p>
        </p:txBody>
      </p:sp>
      <p:sp>
        <p:nvSpPr>
          <p:cNvPr id="527364" name="Rectangle 4"/>
          <p:cNvSpPr>
            <a:spLocks noChangeArrowheads="1"/>
          </p:cNvSpPr>
          <p:nvPr/>
        </p:nvSpPr>
        <p:spPr bwMode="auto">
          <a:xfrm>
            <a:off x="4495800" y="3276600"/>
            <a:ext cx="228600" cy="228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7365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473075"/>
            <a:ext cx="8153400" cy="1052513"/>
          </a:xfrm>
        </p:spPr>
        <p:txBody>
          <a:bodyPr/>
          <a:lstStyle/>
          <a:p>
            <a:r>
              <a:rPr lang="en-US" sz="4000" b="1" dirty="0"/>
              <a:t>Theorem </a:t>
            </a:r>
            <a:r>
              <a:rPr lang="en-US" sz="4000" b="1" dirty="0" smtClean="0"/>
              <a:t>3.11</a:t>
            </a:r>
            <a:r>
              <a:rPr lang="en-US" sz="4000" b="1" dirty="0"/>
              <a:t/>
            </a:r>
            <a:br>
              <a:rPr lang="en-US" sz="4000" b="1" dirty="0"/>
            </a:br>
            <a:r>
              <a:rPr lang="en-US" sz="4000" b="1" dirty="0"/>
              <a:t>            </a:t>
            </a:r>
            <a:r>
              <a:rPr lang="en-US" sz="4000" b="1" dirty="0">
                <a:sym typeface="Symbol" pitchFamily="18" charset="2"/>
              </a:rPr>
              <a:t></a:t>
            </a:r>
            <a:r>
              <a:rPr lang="en-US" sz="4000" b="1" dirty="0"/>
              <a:t> </a:t>
            </a:r>
            <a:r>
              <a:rPr lang="en-US" sz="4000" b="1" dirty="0">
                <a:sym typeface="Symbol" pitchFamily="18" charset="2"/>
              </a:rPr>
              <a:t>Transversal Theorem</a:t>
            </a:r>
          </a:p>
        </p:txBody>
      </p:sp>
      <p:sp>
        <p:nvSpPr>
          <p:cNvPr id="527366" name="Line 6"/>
          <p:cNvSpPr>
            <a:spLocks noChangeShapeType="1"/>
          </p:cNvSpPr>
          <p:nvPr/>
        </p:nvSpPr>
        <p:spPr bwMode="auto">
          <a:xfrm>
            <a:off x="2057400" y="3505200"/>
            <a:ext cx="5257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7367" name="Line 7"/>
          <p:cNvSpPr>
            <a:spLocks noChangeShapeType="1"/>
          </p:cNvSpPr>
          <p:nvPr/>
        </p:nvSpPr>
        <p:spPr bwMode="auto">
          <a:xfrm>
            <a:off x="2133600" y="4419600"/>
            <a:ext cx="5257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7368" name="Line 8"/>
          <p:cNvSpPr>
            <a:spLocks noChangeShapeType="1"/>
          </p:cNvSpPr>
          <p:nvPr/>
        </p:nvSpPr>
        <p:spPr bwMode="auto">
          <a:xfrm>
            <a:off x="4495800" y="2667000"/>
            <a:ext cx="0" cy="2743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7369" name="Text Box 9"/>
          <p:cNvSpPr txBox="1">
            <a:spLocks noChangeArrowheads="1"/>
          </p:cNvSpPr>
          <p:nvPr/>
        </p:nvSpPr>
        <p:spPr bwMode="auto">
          <a:xfrm>
            <a:off x="1752600" y="3124200"/>
            <a:ext cx="685800" cy="15525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effectLst/>
                <a:latin typeface="Monotype Corsiva" pitchFamily="66" charset="0"/>
              </a:rPr>
              <a:t>l</a:t>
            </a:r>
          </a:p>
          <a:p>
            <a:pPr eaLnBrk="1" hangingPunct="1">
              <a:spcBef>
                <a:spcPct val="50000"/>
              </a:spcBef>
            </a:pPr>
            <a:endParaRPr lang="en-US" sz="2400">
              <a:effectLst/>
              <a:latin typeface="Monotype Corsiva" pitchFamily="66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400">
                <a:effectLst/>
                <a:latin typeface="Monotype Corsiva" pitchFamily="66" charset="0"/>
              </a:rPr>
              <a:t>m</a:t>
            </a:r>
          </a:p>
        </p:txBody>
      </p:sp>
      <p:sp>
        <p:nvSpPr>
          <p:cNvPr id="527370" name="Text Box 10"/>
          <p:cNvSpPr txBox="1">
            <a:spLocks noChangeArrowheads="1"/>
          </p:cNvSpPr>
          <p:nvPr/>
        </p:nvSpPr>
        <p:spPr bwMode="auto">
          <a:xfrm>
            <a:off x="4114800" y="2514600"/>
            <a:ext cx="53340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>
                <a:effectLst/>
                <a:latin typeface="Monotype Corsiva" pitchFamily="66" charset="0"/>
              </a:rPr>
              <a:t>t</a:t>
            </a:r>
          </a:p>
        </p:txBody>
      </p:sp>
      <p:sp>
        <p:nvSpPr>
          <p:cNvPr id="527371" name="AutoShape 11"/>
          <p:cNvSpPr>
            <a:spLocks noChangeArrowheads="1"/>
          </p:cNvSpPr>
          <p:nvPr/>
        </p:nvSpPr>
        <p:spPr bwMode="auto">
          <a:xfrm rot="13858250">
            <a:off x="6388100" y="3365500"/>
            <a:ext cx="287338" cy="261938"/>
          </a:xfrm>
          <a:prstGeom prst="rtTriangle">
            <a:avLst/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7372" name="AutoShape 12"/>
          <p:cNvSpPr>
            <a:spLocks noChangeArrowheads="1"/>
          </p:cNvSpPr>
          <p:nvPr/>
        </p:nvSpPr>
        <p:spPr bwMode="auto">
          <a:xfrm rot="13858250">
            <a:off x="6464300" y="4279900"/>
            <a:ext cx="287338" cy="261938"/>
          </a:xfrm>
          <a:prstGeom prst="rtTriangle">
            <a:avLst/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73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7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7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27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27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7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7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7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27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27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27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27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27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27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27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27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27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27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27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27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27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27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7362" grpId="0" build="p"/>
      <p:bldP spid="527363" grpId="0"/>
      <p:bldP spid="527364" grpId="0" animBg="1"/>
      <p:bldP spid="527365" grpId="0"/>
      <p:bldP spid="527366" grpId="0" animBg="1"/>
      <p:bldP spid="527367" grpId="0" animBg="1"/>
      <p:bldP spid="527368" grpId="0" animBg="1"/>
      <p:bldP spid="527369" grpId="0"/>
      <p:bldP spid="527370" grpId="0"/>
      <p:bldP spid="527371" grpId="0" animBg="1"/>
      <p:bldP spid="52737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2700" y="6535738"/>
          <a:ext cx="9144000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Image" r:id="rId3" imgW="13003175" imgH="456821" progId="">
                  <p:embed/>
                </p:oleObj>
              </mc:Choice>
              <mc:Fallback>
                <p:oleObj name="Image" r:id="rId3" imgW="13003175" imgH="456821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" y="6535738"/>
                        <a:ext cx="9144000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0" y="0"/>
          <a:ext cx="91440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Image" r:id="rId5" imgW="13002794" imgH="1179279" progId="">
                  <p:embed/>
                </p:oleObj>
              </mc:Choice>
              <mc:Fallback>
                <p:oleObj name="Image" r:id="rId5" imgW="13002794" imgH="1179279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54000" y="266700"/>
            <a:ext cx="2197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charset="0"/>
              </a:rPr>
              <a:t>EXAMPLE 1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460625" y="293688"/>
            <a:ext cx="3503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Identify congruent angles</a:t>
            </a: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571500" y="3657600"/>
            <a:ext cx="1981200" cy="457200"/>
          </a:xfrm>
          <a:prstGeom prst="rect">
            <a:avLst/>
          </a:prstGeom>
          <a:solidFill>
            <a:srgbClr val="7DE5C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000000"/>
                </a:solidFill>
                <a:latin typeface="Arial" charset="0"/>
              </a:rPr>
              <a:t>SOLUTION</a:t>
            </a:r>
          </a:p>
        </p:txBody>
      </p:sp>
      <p:grpSp>
        <p:nvGrpSpPr>
          <p:cNvPr id="2094" name="Group 46"/>
          <p:cNvGrpSpPr>
            <a:grpSpLocks/>
          </p:cNvGrpSpPr>
          <p:nvPr/>
        </p:nvGrpSpPr>
        <p:grpSpPr bwMode="auto">
          <a:xfrm>
            <a:off x="581025" y="4330700"/>
            <a:ext cx="8029575" cy="1917700"/>
            <a:chOff x="366" y="2728"/>
            <a:chExt cx="5058" cy="1208"/>
          </a:xfrm>
        </p:grpSpPr>
        <p:sp>
          <p:nvSpPr>
            <p:cNvPr id="2069" name="Rectangle 21"/>
            <p:cNvSpPr>
              <a:spLocks noChangeArrowheads="1"/>
            </p:cNvSpPr>
            <p:nvPr/>
          </p:nvSpPr>
          <p:spPr bwMode="auto">
            <a:xfrm>
              <a:off x="366" y="2728"/>
              <a:ext cx="5058" cy="1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" charset="0"/>
                </a:rPr>
                <a:t>By the Corresponding Angles Postulate, </a:t>
              </a:r>
              <a:r>
                <a:rPr lang="en-US" i="1"/>
                <a:t>m</a:t>
              </a:r>
              <a:r>
                <a:rPr lang="en-US" b="1" i="1">
                  <a:latin typeface="Arial" charset="0"/>
                </a:rPr>
                <a:t>  </a:t>
              </a:r>
              <a:r>
                <a:rPr lang="en-US" b="1">
                  <a:latin typeface="Arial" charset="0"/>
                </a:rPr>
                <a:t>  </a:t>
              </a:r>
              <a:r>
                <a:rPr lang="en-US"/>
                <a:t>5</a:t>
              </a:r>
              <a:r>
                <a:rPr lang="en-US" b="1">
                  <a:latin typeface="Arial" charset="0"/>
                </a:rPr>
                <a:t> </a:t>
              </a:r>
              <a:r>
                <a:rPr lang="en-US"/>
                <a:t>=</a:t>
              </a:r>
              <a:r>
                <a:rPr lang="en-US" b="1">
                  <a:latin typeface="Arial" charset="0"/>
                </a:rPr>
                <a:t> </a:t>
              </a:r>
              <a:r>
                <a:rPr lang="en-US"/>
                <a:t>120°</a:t>
              </a:r>
              <a:r>
                <a:rPr lang="en-US" b="1">
                  <a:latin typeface="Arial" charset="0"/>
                </a:rPr>
                <a:t>. Using the Vertical Angles Congruence Theorem,        </a:t>
              </a:r>
              <a:r>
                <a:rPr lang="en-US" i="1"/>
                <a:t>m</a:t>
              </a:r>
              <a:r>
                <a:rPr lang="en-US" b="1" i="1">
                  <a:latin typeface="Arial" charset="0"/>
                </a:rPr>
                <a:t>  </a:t>
              </a:r>
              <a:r>
                <a:rPr lang="en-US" b="1">
                  <a:latin typeface="Arial" charset="0"/>
                </a:rPr>
                <a:t>  </a:t>
              </a:r>
              <a:r>
                <a:rPr lang="en-US"/>
                <a:t>4</a:t>
              </a:r>
              <a:r>
                <a:rPr lang="en-US" b="1">
                  <a:latin typeface="Arial" charset="0"/>
                </a:rPr>
                <a:t> </a:t>
              </a:r>
              <a:r>
                <a:rPr lang="en-US"/>
                <a:t>=</a:t>
              </a:r>
              <a:r>
                <a:rPr lang="en-US" b="1">
                  <a:latin typeface="Arial" charset="0"/>
                </a:rPr>
                <a:t> </a:t>
              </a:r>
              <a:r>
                <a:rPr lang="en-US"/>
                <a:t>120°</a:t>
              </a:r>
              <a:r>
                <a:rPr lang="en-US" b="1">
                  <a:latin typeface="Arial" charset="0"/>
                </a:rPr>
                <a:t>. Because     </a:t>
              </a:r>
              <a:r>
                <a:rPr lang="en-US"/>
                <a:t>4</a:t>
              </a:r>
              <a:r>
                <a:rPr lang="en-US" b="1">
                  <a:latin typeface="Arial" charset="0"/>
                </a:rPr>
                <a:t> and     </a:t>
              </a:r>
              <a:r>
                <a:rPr lang="en-US"/>
                <a:t>8</a:t>
              </a:r>
              <a:r>
                <a:rPr lang="en-US" b="1">
                  <a:latin typeface="Arial" charset="0"/>
                </a:rPr>
                <a:t> are corresponding angles, by the Corresponding Angles Postulate, you know that </a:t>
              </a:r>
              <a:r>
                <a:rPr lang="en-US" i="1"/>
                <a:t>m</a:t>
              </a:r>
              <a:r>
                <a:rPr lang="en-US" b="1" i="1"/>
                <a:t> </a:t>
              </a:r>
              <a:r>
                <a:rPr lang="en-US" b="1" i="1">
                  <a:latin typeface="Arial" charset="0"/>
                </a:rPr>
                <a:t>  </a:t>
              </a:r>
              <a:r>
                <a:rPr lang="en-US" b="1">
                  <a:latin typeface="Arial" charset="0"/>
                </a:rPr>
                <a:t>  </a:t>
              </a:r>
              <a:r>
                <a:rPr lang="en-US"/>
                <a:t>8 = 120°</a:t>
              </a:r>
              <a:r>
                <a:rPr lang="en-US" b="1">
                  <a:latin typeface="Arial" charset="0"/>
                </a:rPr>
                <a:t>.</a:t>
              </a:r>
            </a:p>
          </p:txBody>
        </p:sp>
        <p:grpSp>
          <p:nvGrpSpPr>
            <p:cNvPr id="2070" name="Group 22"/>
            <p:cNvGrpSpPr>
              <a:grpSpLocks/>
            </p:cNvGrpSpPr>
            <p:nvPr/>
          </p:nvGrpSpPr>
          <p:grpSpPr bwMode="auto">
            <a:xfrm>
              <a:off x="4316" y="2793"/>
              <a:ext cx="192" cy="144"/>
              <a:chOff x="1296" y="3456"/>
              <a:chExt cx="192" cy="144"/>
            </a:xfrm>
          </p:grpSpPr>
          <p:sp>
            <p:nvSpPr>
              <p:cNvPr id="2071" name="Line 23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2" name="Line 24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74" name="Group 26"/>
            <p:cNvGrpSpPr>
              <a:grpSpLocks/>
            </p:cNvGrpSpPr>
            <p:nvPr/>
          </p:nvGrpSpPr>
          <p:grpSpPr bwMode="auto">
            <a:xfrm>
              <a:off x="576" y="3248"/>
              <a:ext cx="192" cy="144"/>
              <a:chOff x="1296" y="3456"/>
              <a:chExt cx="192" cy="144"/>
            </a:xfrm>
          </p:grpSpPr>
          <p:sp>
            <p:nvSpPr>
              <p:cNvPr id="2075" name="Line 27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6" name="Line 28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78" name="Group 30"/>
            <p:cNvGrpSpPr>
              <a:grpSpLocks/>
            </p:cNvGrpSpPr>
            <p:nvPr/>
          </p:nvGrpSpPr>
          <p:grpSpPr bwMode="auto">
            <a:xfrm>
              <a:off x="2367" y="3250"/>
              <a:ext cx="192" cy="144"/>
              <a:chOff x="1296" y="3456"/>
              <a:chExt cx="192" cy="144"/>
            </a:xfrm>
          </p:grpSpPr>
          <p:sp>
            <p:nvSpPr>
              <p:cNvPr id="2079" name="Line 31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0" name="Line 32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81" name="Group 33"/>
            <p:cNvGrpSpPr>
              <a:grpSpLocks/>
            </p:cNvGrpSpPr>
            <p:nvPr/>
          </p:nvGrpSpPr>
          <p:grpSpPr bwMode="auto">
            <a:xfrm>
              <a:off x="3120" y="3244"/>
              <a:ext cx="192" cy="144"/>
              <a:chOff x="1296" y="3456"/>
              <a:chExt cx="192" cy="144"/>
            </a:xfrm>
          </p:grpSpPr>
          <p:sp>
            <p:nvSpPr>
              <p:cNvPr id="2082" name="Line 34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3" name="Line 35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84" name="Group 36"/>
            <p:cNvGrpSpPr>
              <a:grpSpLocks/>
            </p:cNvGrpSpPr>
            <p:nvPr/>
          </p:nvGrpSpPr>
          <p:grpSpPr bwMode="auto">
            <a:xfrm>
              <a:off x="1566" y="3712"/>
              <a:ext cx="192" cy="144"/>
              <a:chOff x="1296" y="3456"/>
              <a:chExt cx="192" cy="144"/>
            </a:xfrm>
          </p:grpSpPr>
          <p:sp>
            <p:nvSpPr>
              <p:cNvPr id="2085" name="Line 37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6" name="Line 38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096" name="Group 48"/>
          <p:cNvGrpSpPr>
            <a:grpSpLocks/>
          </p:cNvGrpSpPr>
          <p:nvPr/>
        </p:nvGrpSpPr>
        <p:grpSpPr bwMode="auto">
          <a:xfrm>
            <a:off x="581025" y="1104900"/>
            <a:ext cx="8029575" cy="3143250"/>
            <a:chOff x="366" y="696"/>
            <a:chExt cx="5058" cy="1980"/>
          </a:xfrm>
        </p:grpSpPr>
        <p:pic>
          <p:nvPicPr>
            <p:cNvPr id="2093" name="Picture 4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340" y="1152"/>
              <a:ext cx="2940" cy="1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64" name="Rectangle 16"/>
            <p:cNvSpPr>
              <a:spLocks noChangeArrowheads="1"/>
            </p:cNvSpPr>
            <p:nvPr/>
          </p:nvSpPr>
          <p:spPr bwMode="auto">
            <a:xfrm>
              <a:off x="366" y="696"/>
              <a:ext cx="505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" charset="0"/>
                </a:rPr>
                <a:t>The measure of three of the numbered angles is </a:t>
              </a:r>
              <a:r>
                <a:rPr lang="en-US"/>
                <a:t>120°</a:t>
              </a:r>
              <a:r>
                <a:rPr lang="en-US" b="1">
                  <a:latin typeface="Arial" charset="0"/>
                </a:rPr>
                <a:t>. Identify the angles. Explain your reasoning.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7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2700" y="6535738"/>
          <a:ext cx="9144000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Image" r:id="rId3" imgW="13003175" imgH="456821" progId="">
                  <p:embed/>
                </p:oleObj>
              </mc:Choice>
              <mc:Fallback>
                <p:oleObj name="Image" r:id="rId3" imgW="13003175" imgH="456821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" y="6535738"/>
                        <a:ext cx="9144000" cy="32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0" y="0"/>
          <a:ext cx="91440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Image" r:id="rId5" imgW="13002794" imgH="1179279" progId="">
                  <p:embed/>
                </p:oleObj>
              </mc:Choice>
              <mc:Fallback>
                <p:oleObj name="Image" r:id="rId5" imgW="13002794" imgH="1179279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54000" y="266700"/>
            <a:ext cx="2197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Arial" charset="0"/>
              </a:rPr>
              <a:t>EXAMPLE 2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2460625" y="293688"/>
            <a:ext cx="4143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C0000"/>
                </a:solidFill>
              </a:rPr>
              <a:t>Use properties of parallel lines</a:t>
            </a:r>
          </a:p>
        </p:txBody>
      </p:sp>
      <p:grpSp>
        <p:nvGrpSpPr>
          <p:cNvPr id="4174" name="Group 78"/>
          <p:cNvGrpSpPr>
            <a:grpSpLocks/>
          </p:cNvGrpSpPr>
          <p:nvPr/>
        </p:nvGrpSpPr>
        <p:grpSpPr bwMode="auto">
          <a:xfrm>
            <a:off x="585788" y="1038225"/>
            <a:ext cx="8024812" cy="1552575"/>
            <a:chOff x="369" y="654"/>
            <a:chExt cx="5055" cy="978"/>
          </a:xfrm>
        </p:grpSpPr>
        <p:sp>
          <p:nvSpPr>
            <p:cNvPr id="4128" name="Rectangle 32"/>
            <p:cNvSpPr>
              <a:spLocks noChangeArrowheads="1"/>
            </p:cNvSpPr>
            <p:nvPr/>
          </p:nvSpPr>
          <p:spPr bwMode="auto">
            <a:xfrm>
              <a:off x="369" y="693"/>
              <a:ext cx="106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9900"/>
                  </a:solidFill>
                  <a:latin typeface="Arial" charset="0"/>
                </a:rPr>
                <a:t>ALGEBRA</a:t>
              </a:r>
            </a:p>
          </p:txBody>
        </p:sp>
        <p:sp>
          <p:nvSpPr>
            <p:cNvPr id="4129" name="Rectangle 33"/>
            <p:cNvSpPr>
              <a:spLocks noChangeArrowheads="1"/>
            </p:cNvSpPr>
            <p:nvPr/>
          </p:nvSpPr>
          <p:spPr bwMode="auto">
            <a:xfrm>
              <a:off x="1560" y="706"/>
              <a:ext cx="183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>
                  <a:latin typeface="Arial" charset="0"/>
                </a:rPr>
                <a:t>Find the value of </a:t>
              </a:r>
              <a:r>
                <a:rPr lang="en-US" i="1"/>
                <a:t>x</a:t>
              </a:r>
              <a:r>
                <a:rPr lang="en-US" b="1">
                  <a:latin typeface="Arial" charset="0"/>
                </a:rPr>
                <a:t>.</a:t>
              </a:r>
            </a:p>
          </p:txBody>
        </p:sp>
        <p:pic>
          <p:nvPicPr>
            <p:cNvPr id="4130" name="Picture 3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732" y="654"/>
              <a:ext cx="1692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249" name="Rectangle 153"/>
          <p:cNvSpPr>
            <a:spLocks noChangeArrowheads="1"/>
          </p:cNvSpPr>
          <p:nvPr/>
        </p:nvSpPr>
        <p:spPr bwMode="auto">
          <a:xfrm>
            <a:off x="571500" y="1785938"/>
            <a:ext cx="1981200" cy="457200"/>
          </a:xfrm>
          <a:prstGeom prst="rect">
            <a:avLst/>
          </a:prstGeom>
          <a:solidFill>
            <a:srgbClr val="7DE5C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000000"/>
                </a:solidFill>
                <a:latin typeface="Arial" charset="0"/>
              </a:rPr>
              <a:t>SOLUTION</a:t>
            </a:r>
          </a:p>
        </p:txBody>
      </p:sp>
      <p:grpSp>
        <p:nvGrpSpPr>
          <p:cNvPr id="4250" name="Group 154"/>
          <p:cNvGrpSpPr>
            <a:grpSpLocks/>
          </p:cNvGrpSpPr>
          <p:nvPr/>
        </p:nvGrpSpPr>
        <p:grpSpPr bwMode="auto">
          <a:xfrm>
            <a:off x="566738" y="2479675"/>
            <a:ext cx="7739062" cy="1187450"/>
            <a:chOff x="357" y="1562"/>
            <a:chExt cx="4875" cy="748"/>
          </a:xfrm>
        </p:grpSpPr>
        <p:grpSp>
          <p:nvGrpSpPr>
            <p:cNvPr id="4251" name="Group 155"/>
            <p:cNvGrpSpPr>
              <a:grpSpLocks/>
            </p:cNvGrpSpPr>
            <p:nvPr/>
          </p:nvGrpSpPr>
          <p:grpSpPr bwMode="auto">
            <a:xfrm>
              <a:off x="568" y="1856"/>
              <a:ext cx="192" cy="144"/>
              <a:chOff x="1296" y="3456"/>
              <a:chExt cx="192" cy="144"/>
            </a:xfrm>
          </p:grpSpPr>
          <p:sp>
            <p:nvSpPr>
              <p:cNvPr id="4252" name="Line 156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53" name="Line 157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254" name="Rectangle 158"/>
            <p:cNvSpPr>
              <a:spLocks noChangeArrowheads="1"/>
            </p:cNvSpPr>
            <p:nvPr/>
          </p:nvSpPr>
          <p:spPr bwMode="auto">
            <a:xfrm>
              <a:off x="357" y="1562"/>
              <a:ext cx="4875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latin typeface="Arial" charset="0"/>
                </a:rPr>
                <a:t>By the Vertical Angles Congruence  Theorem,                   </a:t>
              </a:r>
              <a:r>
                <a:rPr lang="en-US" i="1"/>
                <a:t>m</a:t>
              </a:r>
              <a:r>
                <a:rPr lang="en-US" b="1" i="1">
                  <a:latin typeface="Arial" charset="0"/>
                </a:rPr>
                <a:t>   </a:t>
              </a:r>
              <a:r>
                <a:rPr lang="en-US" b="1">
                  <a:latin typeface="Arial" charset="0"/>
                </a:rPr>
                <a:t>  </a:t>
              </a:r>
              <a:r>
                <a:rPr lang="en-US"/>
                <a:t>4</a:t>
              </a:r>
              <a:r>
                <a:rPr lang="en-US" b="1">
                  <a:latin typeface="Arial" charset="0"/>
                </a:rPr>
                <a:t> </a:t>
              </a:r>
              <a:r>
                <a:rPr lang="en-US"/>
                <a:t>=</a:t>
              </a:r>
              <a:r>
                <a:rPr lang="en-US" b="1">
                  <a:latin typeface="Arial" charset="0"/>
                </a:rPr>
                <a:t> </a:t>
              </a:r>
              <a:r>
                <a:rPr lang="en-US"/>
                <a:t>115°</a:t>
              </a:r>
              <a:r>
                <a:rPr lang="en-US" b="1">
                  <a:latin typeface="Arial" charset="0"/>
                </a:rPr>
                <a:t>. Lines </a:t>
              </a:r>
              <a:r>
                <a:rPr lang="en-US" i="1"/>
                <a:t>a</a:t>
              </a:r>
              <a:r>
                <a:rPr lang="en-US" b="1" i="1">
                  <a:latin typeface="Arial" charset="0"/>
                </a:rPr>
                <a:t> </a:t>
              </a:r>
              <a:r>
                <a:rPr lang="en-US" b="1">
                  <a:latin typeface="Arial" charset="0"/>
                </a:rPr>
                <a:t>and </a:t>
              </a:r>
              <a:r>
                <a:rPr lang="en-US" i="1"/>
                <a:t>b</a:t>
              </a:r>
              <a:r>
                <a:rPr lang="en-US" i="1">
                  <a:latin typeface="Arial" charset="0"/>
                </a:rPr>
                <a:t> </a:t>
              </a:r>
              <a:r>
                <a:rPr lang="en-US" b="1">
                  <a:latin typeface="Arial" charset="0"/>
                </a:rPr>
                <a:t>are parallel, so you can use the theorems about parallel lines.</a:t>
              </a:r>
            </a:p>
          </p:txBody>
        </p:sp>
      </p:grpSp>
      <p:sp>
        <p:nvSpPr>
          <p:cNvPr id="4255" name="Rectangle 159"/>
          <p:cNvSpPr>
            <a:spLocks noChangeArrowheads="1"/>
          </p:cNvSpPr>
          <p:nvPr/>
        </p:nvSpPr>
        <p:spPr bwMode="auto">
          <a:xfrm>
            <a:off x="3894138" y="3779838"/>
            <a:ext cx="4699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73F3"/>
                </a:solidFill>
                <a:latin typeface="Arial" charset="0"/>
              </a:rPr>
              <a:t>Consecutive Interior Angles Theorem</a:t>
            </a:r>
          </a:p>
        </p:txBody>
      </p:sp>
      <p:grpSp>
        <p:nvGrpSpPr>
          <p:cNvPr id="4279" name="Group 183"/>
          <p:cNvGrpSpPr>
            <a:grpSpLocks/>
          </p:cNvGrpSpPr>
          <p:nvPr/>
        </p:nvGrpSpPr>
        <p:grpSpPr bwMode="auto">
          <a:xfrm>
            <a:off x="561975" y="3733800"/>
            <a:ext cx="3044825" cy="482600"/>
            <a:chOff x="354" y="2352"/>
            <a:chExt cx="1918" cy="304"/>
          </a:xfrm>
        </p:grpSpPr>
        <p:grpSp>
          <p:nvGrpSpPr>
            <p:cNvPr id="4256" name="Group 160"/>
            <p:cNvGrpSpPr>
              <a:grpSpLocks/>
            </p:cNvGrpSpPr>
            <p:nvPr/>
          </p:nvGrpSpPr>
          <p:grpSpPr bwMode="auto">
            <a:xfrm>
              <a:off x="354" y="2352"/>
              <a:ext cx="1494" cy="304"/>
              <a:chOff x="354" y="2352"/>
              <a:chExt cx="1494" cy="304"/>
            </a:xfrm>
          </p:grpSpPr>
          <p:grpSp>
            <p:nvGrpSpPr>
              <p:cNvPr id="4257" name="Group 161"/>
              <p:cNvGrpSpPr>
                <a:grpSpLocks/>
              </p:cNvGrpSpPr>
              <p:nvPr/>
            </p:nvGrpSpPr>
            <p:grpSpPr bwMode="auto">
              <a:xfrm>
                <a:off x="354" y="2352"/>
                <a:ext cx="1374" cy="288"/>
                <a:chOff x="354" y="2352"/>
                <a:chExt cx="1374" cy="288"/>
              </a:xfrm>
            </p:grpSpPr>
            <p:sp>
              <p:nvSpPr>
                <p:cNvPr id="4258" name="Text Box 162"/>
                <p:cNvSpPr txBox="1">
                  <a:spLocks noChangeArrowheads="1"/>
                </p:cNvSpPr>
                <p:nvPr/>
              </p:nvSpPr>
              <p:spPr bwMode="auto">
                <a:xfrm>
                  <a:off x="354" y="2352"/>
                  <a:ext cx="1374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i="1">
                      <a:solidFill>
                        <a:srgbClr val="FF3300"/>
                      </a:solidFill>
                    </a:rPr>
                    <a:t>m</a:t>
                  </a:r>
                  <a:r>
                    <a:rPr lang="en-US"/>
                    <a:t>     </a:t>
                  </a:r>
                  <a:r>
                    <a:rPr lang="en-US">
                      <a:solidFill>
                        <a:srgbClr val="FF3300"/>
                      </a:solidFill>
                    </a:rPr>
                    <a:t>4</a:t>
                  </a:r>
                  <a:r>
                    <a:rPr lang="en-US"/>
                    <a:t> + (</a:t>
                  </a:r>
                  <a:r>
                    <a:rPr lang="en-US" i="1"/>
                    <a:t>x</a:t>
                  </a:r>
                  <a:r>
                    <a:rPr lang="en-US"/>
                    <a:t>+5)°</a:t>
                  </a:r>
                  <a:endParaRPr lang="en-US" baseline="40000"/>
                </a:p>
              </p:txBody>
            </p:sp>
            <p:grpSp>
              <p:nvGrpSpPr>
                <p:cNvPr id="4259" name="Group 163"/>
                <p:cNvGrpSpPr>
                  <a:grpSpLocks/>
                </p:cNvGrpSpPr>
                <p:nvPr/>
              </p:nvGrpSpPr>
              <p:grpSpPr bwMode="auto">
                <a:xfrm>
                  <a:off x="576" y="2412"/>
                  <a:ext cx="192" cy="144"/>
                  <a:chOff x="1296" y="3456"/>
                  <a:chExt cx="192" cy="144"/>
                </a:xfrm>
              </p:grpSpPr>
              <p:sp>
                <p:nvSpPr>
                  <p:cNvPr id="4260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1296" y="3600"/>
                    <a:ext cx="192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61" name="Line 16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96" y="3456"/>
                    <a:ext cx="96" cy="144"/>
                  </a:xfrm>
                  <a:prstGeom prst="line">
                    <a:avLst/>
                  </a:pr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4262" name="Rectangle 166"/>
              <p:cNvSpPr>
                <a:spLocks noChangeArrowheads="1"/>
              </p:cNvSpPr>
              <p:nvPr/>
            </p:nvSpPr>
            <p:spPr bwMode="auto">
              <a:xfrm>
                <a:off x="1624" y="2368"/>
                <a:ext cx="22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/>
                  <a:t>=</a:t>
                </a:r>
              </a:p>
            </p:txBody>
          </p:sp>
        </p:grpSp>
        <p:sp>
          <p:nvSpPr>
            <p:cNvPr id="4263" name="Rectangle 167"/>
            <p:cNvSpPr>
              <a:spLocks noChangeArrowheads="1"/>
            </p:cNvSpPr>
            <p:nvPr/>
          </p:nvSpPr>
          <p:spPr bwMode="auto">
            <a:xfrm>
              <a:off x="1743" y="2358"/>
              <a:ext cx="52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 180°</a:t>
              </a:r>
              <a:endParaRPr lang="en-US" baseline="40000"/>
            </a:p>
          </p:txBody>
        </p:sp>
      </p:grpSp>
      <p:grpSp>
        <p:nvGrpSpPr>
          <p:cNvPr id="4264" name="Group 168"/>
          <p:cNvGrpSpPr>
            <a:grpSpLocks/>
          </p:cNvGrpSpPr>
          <p:nvPr/>
        </p:nvGrpSpPr>
        <p:grpSpPr bwMode="auto">
          <a:xfrm>
            <a:off x="3900488" y="4344988"/>
            <a:ext cx="3186112" cy="396875"/>
            <a:chOff x="2457" y="2737"/>
            <a:chExt cx="2007" cy="250"/>
          </a:xfrm>
        </p:grpSpPr>
        <p:sp>
          <p:nvSpPr>
            <p:cNvPr id="4265" name="Rectangle 169"/>
            <p:cNvSpPr>
              <a:spLocks noChangeArrowheads="1"/>
            </p:cNvSpPr>
            <p:nvPr/>
          </p:nvSpPr>
          <p:spPr bwMode="auto">
            <a:xfrm>
              <a:off x="2457" y="2737"/>
              <a:ext cx="20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rgbClr val="0073F3"/>
                  </a:solidFill>
                  <a:latin typeface="Arial" charset="0"/>
                </a:rPr>
                <a:t>Substitute </a:t>
              </a:r>
              <a:r>
                <a:rPr lang="en-US" sz="2000">
                  <a:solidFill>
                    <a:srgbClr val="0073F3"/>
                  </a:solidFill>
                </a:rPr>
                <a:t>115°</a:t>
              </a:r>
              <a:r>
                <a:rPr lang="en-US" sz="2000" b="1">
                  <a:solidFill>
                    <a:srgbClr val="0073F3"/>
                  </a:solidFill>
                  <a:latin typeface="Arial" charset="0"/>
                </a:rPr>
                <a:t> for </a:t>
              </a:r>
              <a:r>
                <a:rPr lang="en-US" sz="2000" i="1">
                  <a:solidFill>
                    <a:srgbClr val="0073F3"/>
                  </a:solidFill>
                </a:rPr>
                <a:t>m</a:t>
              </a:r>
              <a:r>
                <a:rPr lang="en-US" sz="2000" b="1" i="1">
                  <a:solidFill>
                    <a:srgbClr val="0073F3"/>
                  </a:solidFill>
                  <a:latin typeface="Arial" charset="0"/>
                </a:rPr>
                <a:t>    </a:t>
              </a:r>
              <a:r>
                <a:rPr lang="en-US" sz="2000" b="1">
                  <a:solidFill>
                    <a:srgbClr val="0073F3"/>
                  </a:solidFill>
                  <a:latin typeface="Arial" charset="0"/>
                </a:rPr>
                <a:t> </a:t>
              </a:r>
              <a:r>
                <a:rPr lang="en-US" sz="2000">
                  <a:solidFill>
                    <a:srgbClr val="0073F3"/>
                  </a:solidFill>
                </a:rPr>
                <a:t>4</a:t>
              </a:r>
              <a:r>
                <a:rPr lang="en-US" sz="2000" b="1">
                  <a:solidFill>
                    <a:srgbClr val="0073F3"/>
                  </a:solidFill>
                  <a:latin typeface="Arial" charset="0"/>
                </a:rPr>
                <a:t>.</a:t>
              </a:r>
            </a:p>
          </p:txBody>
        </p:sp>
        <p:grpSp>
          <p:nvGrpSpPr>
            <p:cNvPr id="4266" name="Group 170"/>
            <p:cNvGrpSpPr>
              <a:grpSpLocks/>
            </p:cNvGrpSpPr>
            <p:nvPr/>
          </p:nvGrpSpPr>
          <p:grpSpPr bwMode="auto">
            <a:xfrm>
              <a:off x="4100" y="2823"/>
              <a:ext cx="156" cy="96"/>
              <a:chOff x="1296" y="3456"/>
              <a:chExt cx="192" cy="144"/>
            </a:xfrm>
          </p:grpSpPr>
          <p:sp>
            <p:nvSpPr>
              <p:cNvPr id="4267" name="Line 171"/>
              <p:cNvSpPr>
                <a:spLocks noChangeShapeType="1"/>
              </p:cNvSpPr>
              <p:nvPr/>
            </p:nvSpPr>
            <p:spPr bwMode="auto">
              <a:xfrm>
                <a:off x="1296" y="3600"/>
                <a:ext cx="192" cy="0"/>
              </a:xfrm>
              <a:prstGeom prst="line">
                <a:avLst/>
              </a:prstGeom>
              <a:noFill/>
              <a:ln w="28575">
                <a:solidFill>
                  <a:srgbClr val="0073F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68" name="Line 172"/>
              <p:cNvSpPr>
                <a:spLocks noChangeShapeType="1"/>
              </p:cNvSpPr>
              <p:nvPr/>
            </p:nvSpPr>
            <p:spPr bwMode="auto">
              <a:xfrm flipH="1">
                <a:off x="1296" y="3456"/>
                <a:ext cx="96" cy="144"/>
              </a:xfrm>
              <a:prstGeom prst="line">
                <a:avLst/>
              </a:prstGeom>
              <a:noFill/>
              <a:ln w="28575">
                <a:solidFill>
                  <a:srgbClr val="0073F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280" name="Group 184"/>
          <p:cNvGrpSpPr>
            <a:grpSpLocks/>
          </p:cNvGrpSpPr>
          <p:nvPr/>
        </p:nvGrpSpPr>
        <p:grpSpPr bwMode="auto">
          <a:xfrm>
            <a:off x="852488" y="4329113"/>
            <a:ext cx="2754312" cy="471487"/>
            <a:chOff x="537" y="2727"/>
            <a:chExt cx="1735" cy="297"/>
          </a:xfrm>
        </p:grpSpPr>
        <p:grpSp>
          <p:nvGrpSpPr>
            <p:cNvPr id="4269" name="Group 173"/>
            <p:cNvGrpSpPr>
              <a:grpSpLocks/>
            </p:cNvGrpSpPr>
            <p:nvPr/>
          </p:nvGrpSpPr>
          <p:grpSpPr bwMode="auto">
            <a:xfrm>
              <a:off x="537" y="2727"/>
              <a:ext cx="1319" cy="297"/>
              <a:chOff x="537" y="2727"/>
              <a:chExt cx="1319" cy="297"/>
            </a:xfrm>
          </p:grpSpPr>
          <p:sp>
            <p:nvSpPr>
              <p:cNvPr id="4270" name="Text Box 174"/>
              <p:cNvSpPr txBox="1">
                <a:spLocks noChangeArrowheads="1"/>
              </p:cNvSpPr>
              <p:nvPr/>
            </p:nvSpPr>
            <p:spPr bwMode="auto">
              <a:xfrm>
                <a:off x="537" y="2727"/>
                <a:ext cx="124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solidFill>
                      <a:srgbClr val="FF3300"/>
                    </a:solidFill>
                  </a:rPr>
                  <a:t>115°</a:t>
                </a:r>
                <a:r>
                  <a:rPr lang="en-US"/>
                  <a:t> + (</a:t>
                </a:r>
                <a:r>
                  <a:rPr lang="en-US" i="1"/>
                  <a:t>x+</a:t>
                </a:r>
                <a:r>
                  <a:rPr lang="en-US"/>
                  <a:t>5)° </a:t>
                </a:r>
              </a:p>
            </p:txBody>
          </p:sp>
          <p:sp>
            <p:nvSpPr>
              <p:cNvPr id="4271" name="Rectangle 175"/>
              <p:cNvSpPr>
                <a:spLocks noChangeArrowheads="1"/>
              </p:cNvSpPr>
              <p:nvPr/>
            </p:nvSpPr>
            <p:spPr bwMode="auto">
              <a:xfrm>
                <a:off x="1632" y="2736"/>
                <a:ext cx="22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/>
                  <a:t>=</a:t>
                </a:r>
              </a:p>
            </p:txBody>
          </p:sp>
        </p:grpSp>
        <p:sp>
          <p:nvSpPr>
            <p:cNvPr id="4272" name="Rectangle 176"/>
            <p:cNvSpPr>
              <a:spLocks noChangeArrowheads="1"/>
            </p:cNvSpPr>
            <p:nvPr/>
          </p:nvSpPr>
          <p:spPr bwMode="auto">
            <a:xfrm>
              <a:off x="1743" y="2728"/>
              <a:ext cx="52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 180°</a:t>
              </a:r>
              <a:endParaRPr lang="en-US" baseline="40000"/>
            </a:p>
          </p:txBody>
        </p:sp>
      </p:grpSp>
      <p:sp>
        <p:nvSpPr>
          <p:cNvPr id="4273" name="Rectangle 177"/>
          <p:cNvSpPr>
            <a:spLocks noChangeArrowheads="1"/>
          </p:cNvSpPr>
          <p:nvPr/>
        </p:nvSpPr>
        <p:spPr bwMode="auto">
          <a:xfrm>
            <a:off x="3881438" y="4946650"/>
            <a:ext cx="2593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73F3"/>
                </a:solidFill>
                <a:latin typeface="Arial" charset="0"/>
              </a:rPr>
              <a:t>Combine like terms.</a:t>
            </a:r>
          </a:p>
        </p:txBody>
      </p:sp>
      <p:grpSp>
        <p:nvGrpSpPr>
          <p:cNvPr id="4281" name="Group 185"/>
          <p:cNvGrpSpPr>
            <a:grpSpLocks/>
          </p:cNvGrpSpPr>
          <p:nvPr/>
        </p:nvGrpSpPr>
        <p:grpSpPr bwMode="auto">
          <a:xfrm>
            <a:off x="1597025" y="4910138"/>
            <a:ext cx="1895475" cy="466725"/>
            <a:chOff x="1006" y="3093"/>
            <a:chExt cx="1194" cy="294"/>
          </a:xfrm>
        </p:grpSpPr>
        <p:sp>
          <p:nvSpPr>
            <p:cNvPr id="4274" name="Text Box 178"/>
            <p:cNvSpPr txBox="1">
              <a:spLocks noChangeArrowheads="1"/>
            </p:cNvSpPr>
            <p:nvPr/>
          </p:nvSpPr>
          <p:spPr bwMode="auto">
            <a:xfrm>
              <a:off x="1006" y="3093"/>
              <a:ext cx="9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/>
                <a:t>x</a:t>
              </a:r>
              <a:r>
                <a:rPr lang="en-US"/>
                <a:t> + 120 =</a:t>
              </a:r>
            </a:p>
          </p:txBody>
        </p:sp>
        <p:sp>
          <p:nvSpPr>
            <p:cNvPr id="4275" name="Rectangle 179"/>
            <p:cNvSpPr>
              <a:spLocks noChangeArrowheads="1"/>
            </p:cNvSpPr>
            <p:nvPr/>
          </p:nvSpPr>
          <p:spPr bwMode="auto">
            <a:xfrm>
              <a:off x="1796" y="3099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180</a:t>
              </a:r>
            </a:p>
          </p:txBody>
        </p:sp>
      </p:grpSp>
      <p:sp>
        <p:nvSpPr>
          <p:cNvPr id="4276" name="Rectangle 180"/>
          <p:cNvSpPr>
            <a:spLocks noChangeArrowheads="1"/>
          </p:cNvSpPr>
          <p:nvPr/>
        </p:nvSpPr>
        <p:spPr bwMode="auto">
          <a:xfrm>
            <a:off x="3876675" y="5557838"/>
            <a:ext cx="3595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73F3"/>
                </a:solidFill>
                <a:latin typeface="Arial" charset="0"/>
              </a:rPr>
              <a:t>Subtract </a:t>
            </a:r>
            <a:r>
              <a:rPr lang="en-US" sz="2000">
                <a:solidFill>
                  <a:srgbClr val="0073F3"/>
                </a:solidFill>
              </a:rPr>
              <a:t>120</a:t>
            </a:r>
            <a:r>
              <a:rPr lang="en-US" sz="2000" b="1">
                <a:solidFill>
                  <a:srgbClr val="0073F3"/>
                </a:solidFill>
                <a:latin typeface="Arial" charset="0"/>
              </a:rPr>
              <a:t> from each side.</a:t>
            </a:r>
          </a:p>
        </p:txBody>
      </p:sp>
      <p:grpSp>
        <p:nvGrpSpPr>
          <p:cNvPr id="4282" name="Group 186"/>
          <p:cNvGrpSpPr>
            <a:grpSpLocks/>
          </p:cNvGrpSpPr>
          <p:nvPr/>
        </p:nvGrpSpPr>
        <p:grpSpPr bwMode="auto">
          <a:xfrm>
            <a:off x="2370138" y="5476875"/>
            <a:ext cx="982662" cy="500063"/>
            <a:chOff x="1493" y="3450"/>
            <a:chExt cx="619" cy="315"/>
          </a:xfrm>
        </p:grpSpPr>
        <p:sp>
          <p:nvSpPr>
            <p:cNvPr id="4277" name="Text Box 181"/>
            <p:cNvSpPr txBox="1">
              <a:spLocks noChangeArrowheads="1"/>
            </p:cNvSpPr>
            <p:nvPr/>
          </p:nvSpPr>
          <p:spPr bwMode="auto">
            <a:xfrm>
              <a:off x="1493" y="3450"/>
              <a:ext cx="41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/>
                <a:t>x =</a:t>
              </a:r>
            </a:p>
          </p:txBody>
        </p:sp>
        <p:sp>
          <p:nvSpPr>
            <p:cNvPr id="4278" name="Rectangle 182"/>
            <p:cNvSpPr>
              <a:spLocks noChangeArrowheads="1"/>
            </p:cNvSpPr>
            <p:nvPr/>
          </p:nvSpPr>
          <p:spPr bwMode="auto">
            <a:xfrm>
              <a:off x="1804" y="3477"/>
              <a:ext cx="3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60</a:t>
              </a:r>
            </a:p>
          </p:txBody>
        </p:sp>
      </p:grpSp>
      <p:sp>
        <p:nvSpPr>
          <p:cNvPr id="23" name="SMARTInkShape-20"/>
          <p:cNvSpPr/>
          <p:nvPr/>
        </p:nvSpPr>
        <p:spPr>
          <a:xfrm>
            <a:off x="7518797" y="2634258"/>
            <a:ext cx="25549" cy="187524"/>
          </a:xfrm>
          <a:custGeom>
            <a:avLst/>
            <a:gdLst/>
            <a:ahLst/>
            <a:cxnLst/>
            <a:rect l="0" t="0" r="0" b="0"/>
            <a:pathLst>
              <a:path w="25549" h="187524">
                <a:moveTo>
                  <a:pt x="17859" y="0"/>
                </a:moveTo>
                <a:lnTo>
                  <a:pt x="17859" y="41747"/>
                </a:lnTo>
                <a:lnTo>
                  <a:pt x="17859" y="47658"/>
                </a:lnTo>
                <a:lnTo>
                  <a:pt x="20505" y="53593"/>
                </a:lnTo>
                <a:lnTo>
                  <a:pt x="23996" y="59538"/>
                </a:lnTo>
                <a:lnTo>
                  <a:pt x="25548" y="65487"/>
                </a:lnTo>
                <a:lnTo>
                  <a:pt x="18009" y="109638"/>
                </a:lnTo>
                <a:lnTo>
                  <a:pt x="16886" y="131112"/>
                </a:lnTo>
                <a:lnTo>
                  <a:pt x="9759" y="156856"/>
                </a:lnTo>
                <a:lnTo>
                  <a:pt x="8962" y="173847"/>
                </a:lnTo>
                <a:lnTo>
                  <a:pt x="7959" y="175429"/>
                </a:lnTo>
                <a:lnTo>
                  <a:pt x="6298" y="176484"/>
                </a:lnTo>
                <a:lnTo>
                  <a:pt x="1244" y="178177"/>
                </a:lnTo>
                <a:lnTo>
                  <a:pt x="553" y="181054"/>
                </a:lnTo>
                <a:lnTo>
                  <a:pt x="0" y="187523"/>
                </a:lnTo>
              </a:path>
            </a:pathLst>
          </a:cu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98" name="SMARTInkShape-Group14"/>
          <p:cNvGrpSpPr/>
          <p:nvPr/>
        </p:nvGrpSpPr>
        <p:grpSpPr>
          <a:xfrm>
            <a:off x="6732984" y="2562820"/>
            <a:ext cx="2160906" cy="321470"/>
            <a:chOff x="6732984" y="2562820"/>
            <a:chExt cx="2160906" cy="321470"/>
          </a:xfrm>
        </p:grpSpPr>
        <p:sp>
          <p:nvSpPr>
            <p:cNvPr id="24" name="SMARTInkShape-21"/>
            <p:cNvSpPr/>
            <p:nvPr/>
          </p:nvSpPr>
          <p:spPr>
            <a:xfrm>
              <a:off x="8778286" y="2607469"/>
              <a:ext cx="115604" cy="230776"/>
            </a:xfrm>
            <a:custGeom>
              <a:avLst/>
              <a:gdLst/>
              <a:ahLst/>
              <a:cxnLst/>
              <a:rect l="0" t="0" r="0" b="0"/>
              <a:pathLst>
                <a:path w="115604" h="230776">
                  <a:moveTo>
                    <a:pt x="62105" y="0"/>
                  </a:moveTo>
                  <a:lnTo>
                    <a:pt x="57364" y="0"/>
                  </a:lnTo>
                  <a:lnTo>
                    <a:pt x="55968" y="992"/>
                  </a:lnTo>
                  <a:lnTo>
                    <a:pt x="55037" y="2646"/>
                  </a:lnTo>
                  <a:lnTo>
                    <a:pt x="53420" y="9094"/>
                  </a:lnTo>
                  <a:lnTo>
                    <a:pt x="52189" y="38961"/>
                  </a:lnTo>
                  <a:lnTo>
                    <a:pt x="35085" y="69417"/>
                  </a:lnTo>
                  <a:lnTo>
                    <a:pt x="23364" y="87685"/>
                  </a:lnTo>
                  <a:lnTo>
                    <a:pt x="10618" y="131353"/>
                  </a:lnTo>
                  <a:lnTo>
                    <a:pt x="6500" y="144752"/>
                  </a:lnTo>
                  <a:lnTo>
                    <a:pt x="2665" y="155615"/>
                  </a:lnTo>
                  <a:lnTo>
                    <a:pt x="0" y="179916"/>
                  </a:lnTo>
                  <a:lnTo>
                    <a:pt x="2422" y="186788"/>
                  </a:lnTo>
                  <a:lnTo>
                    <a:pt x="5813" y="193150"/>
                  </a:lnTo>
                  <a:lnTo>
                    <a:pt x="8715" y="202309"/>
                  </a:lnTo>
                  <a:lnTo>
                    <a:pt x="14425" y="211307"/>
                  </a:lnTo>
                  <a:lnTo>
                    <a:pt x="16109" y="217276"/>
                  </a:lnTo>
                  <a:lnTo>
                    <a:pt x="17550" y="219265"/>
                  </a:lnTo>
                  <a:lnTo>
                    <a:pt x="19504" y="220590"/>
                  </a:lnTo>
                  <a:lnTo>
                    <a:pt x="24319" y="223056"/>
                  </a:lnTo>
                  <a:lnTo>
                    <a:pt x="32609" y="229030"/>
                  </a:lnTo>
                  <a:lnTo>
                    <a:pt x="38411" y="230775"/>
                  </a:lnTo>
                  <a:lnTo>
                    <a:pt x="41349" y="230248"/>
                  </a:lnTo>
                  <a:lnTo>
                    <a:pt x="53190" y="224920"/>
                  </a:lnTo>
                  <a:lnTo>
                    <a:pt x="56162" y="224360"/>
                  </a:lnTo>
                  <a:lnTo>
                    <a:pt x="65084" y="218833"/>
                  </a:lnTo>
                  <a:lnTo>
                    <a:pt x="85917" y="198353"/>
                  </a:lnTo>
                  <a:lnTo>
                    <a:pt x="93855" y="184338"/>
                  </a:lnTo>
                  <a:lnTo>
                    <a:pt x="106815" y="140614"/>
                  </a:lnTo>
                  <a:lnTo>
                    <a:pt x="112614" y="128094"/>
                  </a:lnTo>
                  <a:lnTo>
                    <a:pt x="115603" y="85418"/>
                  </a:lnTo>
                  <a:lnTo>
                    <a:pt x="114684" y="51514"/>
                  </a:lnTo>
                  <a:lnTo>
                    <a:pt x="104659" y="27016"/>
                  </a:lnTo>
                  <a:lnTo>
                    <a:pt x="94433" y="14928"/>
                  </a:lnTo>
                  <a:lnTo>
                    <a:pt x="88709" y="11595"/>
                  </a:lnTo>
                  <a:lnTo>
                    <a:pt x="71034" y="8929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Shape-22"/>
            <p:cNvSpPr/>
            <p:nvPr/>
          </p:nvSpPr>
          <p:spPr>
            <a:xfrm>
              <a:off x="8617150" y="2616431"/>
              <a:ext cx="98226" cy="214278"/>
            </a:xfrm>
            <a:custGeom>
              <a:avLst/>
              <a:gdLst/>
              <a:ahLst/>
              <a:cxnLst/>
              <a:rect l="0" t="0" r="0" b="0"/>
              <a:pathLst>
                <a:path w="98226" h="214278">
                  <a:moveTo>
                    <a:pt x="98225" y="8897"/>
                  </a:moveTo>
                  <a:lnTo>
                    <a:pt x="93484" y="8897"/>
                  </a:lnTo>
                  <a:lnTo>
                    <a:pt x="92088" y="7905"/>
                  </a:lnTo>
                  <a:lnTo>
                    <a:pt x="91157" y="6251"/>
                  </a:lnTo>
                  <a:lnTo>
                    <a:pt x="90536" y="4157"/>
                  </a:lnTo>
                  <a:lnTo>
                    <a:pt x="89130" y="2760"/>
                  </a:lnTo>
                  <a:lnTo>
                    <a:pt x="81716" y="335"/>
                  </a:lnTo>
                  <a:lnTo>
                    <a:pt x="72796" y="0"/>
                  </a:lnTo>
                  <a:lnTo>
                    <a:pt x="64575" y="6111"/>
                  </a:lnTo>
                  <a:lnTo>
                    <a:pt x="56285" y="9064"/>
                  </a:lnTo>
                  <a:lnTo>
                    <a:pt x="35702" y="24295"/>
                  </a:lnTo>
                  <a:lnTo>
                    <a:pt x="29757" y="26655"/>
                  </a:lnTo>
                  <a:lnTo>
                    <a:pt x="1763" y="51815"/>
                  </a:lnTo>
                  <a:lnTo>
                    <a:pt x="782" y="55422"/>
                  </a:lnTo>
                  <a:lnTo>
                    <a:pt x="0" y="87612"/>
                  </a:lnTo>
                  <a:lnTo>
                    <a:pt x="4739" y="93515"/>
                  </a:lnTo>
                  <a:lnTo>
                    <a:pt x="9712" y="96115"/>
                  </a:lnTo>
                  <a:lnTo>
                    <a:pt x="12427" y="96808"/>
                  </a:lnTo>
                  <a:lnTo>
                    <a:pt x="20989" y="102524"/>
                  </a:lnTo>
                  <a:lnTo>
                    <a:pt x="32772" y="112352"/>
                  </a:lnTo>
                  <a:lnTo>
                    <a:pt x="44653" y="117968"/>
                  </a:lnTo>
                  <a:lnTo>
                    <a:pt x="65484" y="137002"/>
                  </a:lnTo>
                  <a:lnTo>
                    <a:pt x="68791" y="142892"/>
                  </a:lnTo>
                  <a:lnTo>
                    <a:pt x="79983" y="173591"/>
                  </a:lnTo>
                  <a:lnTo>
                    <a:pt x="80252" y="181829"/>
                  </a:lnTo>
                  <a:lnTo>
                    <a:pt x="77670" y="187620"/>
                  </a:lnTo>
                  <a:lnTo>
                    <a:pt x="74206" y="193502"/>
                  </a:lnTo>
                  <a:lnTo>
                    <a:pt x="71801" y="203594"/>
                  </a:lnTo>
                  <a:lnTo>
                    <a:pt x="71544" y="209570"/>
                  </a:lnTo>
                  <a:lnTo>
                    <a:pt x="70516" y="211140"/>
                  </a:lnTo>
                  <a:lnTo>
                    <a:pt x="68838" y="212187"/>
                  </a:lnTo>
                  <a:lnTo>
                    <a:pt x="61737" y="213660"/>
                  </a:lnTo>
                  <a:lnTo>
                    <a:pt x="28547" y="214277"/>
                  </a:lnTo>
                  <a:lnTo>
                    <a:pt x="13531" y="200978"/>
                  </a:lnTo>
                  <a:lnTo>
                    <a:pt x="10973" y="195800"/>
                  </a:lnTo>
                  <a:lnTo>
                    <a:pt x="9047" y="175548"/>
                  </a:lnTo>
                  <a:lnTo>
                    <a:pt x="8931" y="144054"/>
                  </a:lnTo>
                  <a:lnTo>
                    <a:pt x="11575" y="135774"/>
                  </a:lnTo>
                  <a:lnTo>
                    <a:pt x="23168" y="118283"/>
                  </a:lnTo>
                  <a:lnTo>
                    <a:pt x="28719" y="100104"/>
                  </a:lnTo>
                  <a:lnTo>
                    <a:pt x="59552" y="57372"/>
                  </a:lnTo>
                  <a:lnTo>
                    <a:pt x="89295" y="26757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Shape-23"/>
            <p:cNvSpPr/>
            <p:nvPr/>
          </p:nvSpPr>
          <p:spPr>
            <a:xfrm>
              <a:off x="8483203" y="2625328"/>
              <a:ext cx="26790" cy="223243"/>
            </a:xfrm>
            <a:custGeom>
              <a:avLst/>
              <a:gdLst/>
              <a:ahLst/>
              <a:cxnLst/>
              <a:rect l="0" t="0" r="0" b="0"/>
              <a:pathLst>
                <a:path w="26790" h="223243">
                  <a:moveTo>
                    <a:pt x="26789" y="0"/>
                  </a:moveTo>
                  <a:lnTo>
                    <a:pt x="26789" y="4741"/>
                  </a:lnTo>
                  <a:lnTo>
                    <a:pt x="25797" y="6137"/>
                  </a:lnTo>
                  <a:lnTo>
                    <a:pt x="24143" y="7068"/>
                  </a:lnTo>
                  <a:lnTo>
                    <a:pt x="22048" y="7689"/>
                  </a:lnTo>
                  <a:lnTo>
                    <a:pt x="20652" y="9095"/>
                  </a:lnTo>
                  <a:lnTo>
                    <a:pt x="19100" y="13302"/>
                  </a:lnTo>
                  <a:lnTo>
                    <a:pt x="17874" y="55689"/>
                  </a:lnTo>
                  <a:lnTo>
                    <a:pt x="16867" y="92191"/>
                  </a:lnTo>
                  <a:lnTo>
                    <a:pt x="10792" y="109198"/>
                  </a:lnTo>
                  <a:lnTo>
                    <a:pt x="6448" y="135987"/>
                  </a:lnTo>
                  <a:lnTo>
                    <a:pt x="1274" y="153421"/>
                  </a:lnTo>
                  <a:lnTo>
                    <a:pt x="22" y="194200"/>
                  </a:lnTo>
                  <a:lnTo>
                    <a:pt x="0" y="22324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Shape-24"/>
            <p:cNvSpPr/>
            <p:nvPr/>
          </p:nvSpPr>
          <p:spPr>
            <a:xfrm>
              <a:off x="8188523" y="2812852"/>
              <a:ext cx="142876" cy="8930"/>
            </a:xfrm>
            <a:custGeom>
              <a:avLst/>
              <a:gdLst/>
              <a:ahLst/>
              <a:cxnLst/>
              <a:rect l="0" t="0" r="0" b="0"/>
              <a:pathLst>
                <a:path w="142876" h="8930">
                  <a:moveTo>
                    <a:pt x="0" y="8929"/>
                  </a:moveTo>
                  <a:lnTo>
                    <a:pt x="21250" y="8929"/>
                  </a:lnTo>
                  <a:lnTo>
                    <a:pt x="26974" y="6283"/>
                  </a:lnTo>
                  <a:lnTo>
                    <a:pt x="29889" y="4189"/>
                  </a:lnTo>
                  <a:lnTo>
                    <a:pt x="43473" y="1241"/>
                  </a:lnTo>
                  <a:lnTo>
                    <a:pt x="85422" y="21"/>
                  </a:lnTo>
                  <a:lnTo>
                    <a:pt x="129121" y="0"/>
                  </a:lnTo>
                  <a:lnTo>
                    <a:pt x="142875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Shape-25"/>
            <p:cNvSpPr/>
            <p:nvPr/>
          </p:nvSpPr>
          <p:spPr>
            <a:xfrm>
              <a:off x="8170664" y="2705695"/>
              <a:ext cx="178595" cy="26790"/>
            </a:xfrm>
            <a:custGeom>
              <a:avLst/>
              <a:gdLst/>
              <a:ahLst/>
              <a:cxnLst/>
              <a:rect l="0" t="0" r="0" b="0"/>
              <a:pathLst>
                <a:path w="178595" h="26790">
                  <a:moveTo>
                    <a:pt x="0" y="26789"/>
                  </a:moveTo>
                  <a:lnTo>
                    <a:pt x="13302" y="26789"/>
                  </a:lnTo>
                  <a:lnTo>
                    <a:pt x="46796" y="18411"/>
                  </a:lnTo>
                  <a:lnTo>
                    <a:pt x="57510" y="17113"/>
                  </a:lnTo>
                  <a:lnTo>
                    <a:pt x="86220" y="9779"/>
                  </a:lnTo>
                  <a:lnTo>
                    <a:pt x="125185" y="6334"/>
                  </a:lnTo>
                  <a:lnTo>
                    <a:pt x="144121" y="1251"/>
                  </a:lnTo>
                  <a:lnTo>
                    <a:pt x="178594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Shape-26"/>
            <p:cNvSpPr/>
            <p:nvPr/>
          </p:nvSpPr>
          <p:spPr>
            <a:xfrm>
              <a:off x="7947534" y="2625328"/>
              <a:ext cx="160212" cy="250032"/>
            </a:xfrm>
            <a:custGeom>
              <a:avLst/>
              <a:gdLst/>
              <a:ahLst/>
              <a:cxnLst/>
              <a:rect l="0" t="0" r="0" b="0"/>
              <a:pathLst>
                <a:path w="160212" h="250032">
                  <a:moveTo>
                    <a:pt x="124904" y="8930"/>
                  </a:moveTo>
                  <a:lnTo>
                    <a:pt x="116342" y="8930"/>
                  </a:lnTo>
                  <a:lnTo>
                    <a:pt x="108917" y="2793"/>
                  </a:lnTo>
                  <a:lnTo>
                    <a:pt x="100764" y="828"/>
                  </a:lnTo>
                  <a:lnTo>
                    <a:pt x="56360" y="0"/>
                  </a:lnTo>
                  <a:lnTo>
                    <a:pt x="54753" y="0"/>
                  </a:lnTo>
                  <a:lnTo>
                    <a:pt x="45890" y="7689"/>
                  </a:lnTo>
                  <a:lnTo>
                    <a:pt x="44938" y="13302"/>
                  </a:lnTo>
                  <a:lnTo>
                    <a:pt x="44655" y="21250"/>
                  </a:lnTo>
                  <a:lnTo>
                    <a:pt x="41943" y="26973"/>
                  </a:lnTo>
                  <a:lnTo>
                    <a:pt x="38423" y="32824"/>
                  </a:lnTo>
                  <a:lnTo>
                    <a:pt x="36163" y="44665"/>
                  </a:lnTo>
                  <a:lnTo>
                    <a:pt x="34687" y="65671"/>
                  </a:lnTo>
                  <a:lnTo>
                    <a:pt x="19098" y="108859"/>
                  </a:lnTo>
                  <a:lnTo>
                    <a:pt x="15702" y="115520"/>
                  </a:lnTo>
                  <a:lnTo>
                    <a:pt x="10177" y="123140"/>
                  </a:lnTo>
                  <a:lnTo>
                    <a:pt x="9221" y="129200"/>
                  </a:lnTo>
                  <a:lnTo>
                    <a:pt x="8094" y="130782"/>
                  </a:lnTo>
                  <a:lnTo>
                    <a:pt x="6351" y="131837"/>
                  </a:lnTo>
                  <a:lnTo>
                    <a:pt x="1165" y="133529"/>
                  </a:lnTo>
                  <a:lnTo>
                    <a:pt x="455" y="136406"/>
                  </a:lnTo>
                  <a:lnTo>
                    <a:pt x="0" y="141597"/>
                  </a:lnTo>
                  <a:lnTo>
                    <a:pt x="7587" y="135074"/>
                  </a:lnTo>
                  <a:lnTo>
                    <a:pt x="13193" y="134280"/>
                  </a:lnTo>
                  <a:lnTo>
                    <a:pt x="14712" y="133176"/>
                  </a:lnTo>
                  <a:lnTo>
                    <a:pt x="15723" y="131448"/>
                  </a:lnTo>
                  <a:lnTo>
                    <a:pt x="16398" y="129304"/>
                  </a:lnTo>
                  <a:lnTo>
                    <a:pt x="17839" y="127874"/>
                  </a:lnTo>
                  <a:lnTo>
                    <a:pt x="27283" y="122935"/>
                  </a:lnTo>
                  <a:lnTo>
                    <a:pt x="41640" y="110851"/>
                  </a:lnTo>
                  <a:lnTo>
                    <a:pt x="53482" y="105240"/>
                  </a:lnTo>
                  <a:lnTo>
                    <a:pt x="59426" y="101344"/>
                  </a:lnTo>
                  <a:lnTo>
                    <a:pt x="68351" y="99150"/>
                  </a:lnTo>
                  <a:lnTo>
                    <a:pt x="110021" y="98230"/>
                  </a:lnTo>
                  <a:lnTo>
                    <a:pt x="115974" y="100874"/>
                  </a:lnTo>
                  <a:lnTo>
                    <a:pt x="121927" y="104364"/>
                  </a:lnTo>
                  <a:lnTo>
                    <a:pt x="127880" y="105915"/>
                  </a:lnTo>
                  <a:lnTo>
                    <a:pt x="129864" y="107321"/>
                  </a:lnTo>
                  <a:lnTo>
                    <a:pt x="131188" y="109251"/>
                  </a:lnTo>
                  <a:lnTo>
                    <a:pt x="132069" y="111529"/>
                  </a:lnTo>
                  <a:lnTo>
                    <a:pt x="133649" y="113048"/>
                  </a:lnTo>
                  <a:lnTo>
                    <a:pt x="143315" y="118132"/>
                  </a:lnTo>
                  <a:lnTo>
                    <a:pt x="146108" y="120426"/>
                  </a:lnTo>
                  <a:lnTo>
                    <a:pt x="149211" y="125622"/>
                  </a:lnTo>
                  <a:lnTo>
                    <a:pt x="151582" y="131238"/>
                  </a:lnTo>
                  <a:lnTo>
                    <a:pt x="157503" y="139978"/>
                  </a:lnTo>
                  <a:lnTo>
                    <a:pt x="159698" y="148852"/>
                  </a:lnTo>
                  <a:lnTo>
                    <a:pt x="160211" y="154792"/>
                  </a:lnTo>
                  <a:lnTo>
                    <a:pt x="159356" y="156773"/>
                  </a:lnTo>
                  <a:lnTo>
                    <a:pt x="157794" y="158093"/>
                  </a:lnTo>
                  <a:lnTo>
                    <a:pt x="155761" y="158974"/>
                  </a:lnTo>
                  <a:lnTo>
                    <a:pt x="148157" y="169694"/>
                  </a:lnTo>
                  <a:lnTo>
                    <a:pt x="142836" y="182973"/>
                  </a:lnTo>
                  <a:lnTo>
                    <a:pt x="140827" y="184489"/>
                  </a:lnTo>
                  <a:lnTo>
                    <a:pt x="138496" y="185501"/>
                  </a:lnTo>
                  <a:lnTo>
                    <a:pt x="118874" y="209746"/>
                  </a:lnTo>
                  <a:lnTo>
                    <a:pt x="104057" y="218452"/>
                  </a:lnTo>
                  <a:lnTo>
                    <a:pt x="83231" y="237201"/>
                  </a:lnTo>
                  <a:lnTo>
                    <a:pt x="51730" y="248638"/>
                  </a:lnTo>
                  <a:lnTo>
                    <a:pt x="26677" y="250031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Shape-27"/>
            <p:cNvSpPr/>
            <p:nvPr/>
          </p:nvSpPr>
          <p:spPr>
            <a:xfrm>
              <a:off x="7813477" y="2652117"/>
              <a:ext cx="44649" cy="232173"/>
            </a:xfrm>
            <a:custGeom>
              <a:avLst/>
              <a:gdLst/>
              <a:ahLst/>
              <a:cxnLst/>
              <a:rect l="0" t="0" r="0" b="0"/>
              <a:pathLst>
                <a:path w="44649" h="232173">
                  <a:moveTo>
                    <a:pt x="44648" y="0"/>
                  </a:moveTo>
                  <a:lnTo>
                    <a:pt x="36087" y="0"/>
                  </a:lnTo>
                  <a:lnTo>
                    <a:pt x="35719" y="42841"/>
                  </a:lnTo>
                  <a:lnTo>
                    <a:pt x="34726" y="66422"/>
                  </a:lnTo>
                  <a:lnTo>
                    <a:pt x="27341" y="104566"/>
                  </a:lnTo>
                  <a:lnTo>
                    <a:pt x="25869" y="128827"/>
                  </a:lnTo>
                  <a:lnTo>
                    <a:pt x="18693" y="157648"/>
                  </a:lnTo>
                  <a:lnTo>
                    <a:pt x="17114" y="172498"/>
                  </a:lnTo>
                  <a:lnTo>
                    <a:pt x="10840" y="189553"/>
                  </a:lnTo>
                  <a:lnTo>
                    <a:pt x="8787" y="199340"/>
                  </a:lnTo>
                  <a:lnTo>
                    <a:pt x="901" y="213860"/>
                  </a:lnTo>
                  <a:lnTo>
                    <a:pt x="0" y="23217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Shape-28"/>
            <p:cNvSpPr/>
            <p:nvPr/>
          </p:nvSpPr>
          <p:spPr>
            <a:xfrm>
              <a:off x="7706320" y="2652117"/>
              <a:ext cx="35720" cy="221844"/>
            </a:xfrm>
            <a:custGeom>
              <a:avLst/>
              <a:gdLst/>
              <a:ahLst/>
              <a:cxnLst/>
              <a:rect l="0" t="0" r="0" b="0"/>
              <a:pathLst>
                <a:path w="35720" h="221844">
                  <a:moveTo>
                    <a:pt x="35719" y="0"/>
                  </a:moveTo>
                  <a:lnTo>
                    <a:pt x="35719" y="13302"/>
                  </a:lnTo>
                  <a:lnTo>
                    <a:pt x="28030" y="37577"/>
                  </a:lnTo>
                  <a:lnTo>
                    <a:pt x="32179" y="57510"/>
                  </a:lnTo>
                  <a:lnTo>
                    <a:pt x="26968" y="102056"/>
                  </a:lnTo>
                  <a:lnTo>
                    <a:pt x="25813" y="136997"/>
                  </a:lnTo>
                  <a:lnTo>
                    <a:pt x="11969" y="181408"/>
                  </a:lnTo>
                  <a:lnTo>
                    <a:pt x="8204" y="202131"/>
                  </a:lnTo>
                  <a:lnTo>
                    <a:pt x="1277" y="212512"/>
                  </a:lnTo>
                  <a:lnTo>
                    <a:pt x="113" y="221843"/>
                  </a:lnTo>
                  <a:lnTo>
                    <a:pt x="0" y="214313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3" name="SMARTInkShape-29"/>
            <p:cNvSpPr/>
            <p:nvPr/>
          </p:nvSpPr>
          <p:spPr>
            <a:xfrm>
              <a:off x="7465219" y="2732484"/>
              <a:ext cx="116087" cy="17861"/>
            </a:xfrm>
            <a:custGeom>
              <a:avLst/>
              <a:gdLst/>
              <a:ahLst/>
              <a:cxnLst/>
              <a:rect l="0" t="0" r="0" b="0"/>
              <a:pathLst>
                <a:path w="116087" h="17861">
                  <a:moveTo>
                    <a:pt x="0" y="0"/>
                  </a:moveTo>
                  <a:lnTo>
                    <a:pt x="7688" y="0"/>
                  </a:lnTo>
                  <a:lnTo>
                    <a:pt x="15814" y="6137"/>
                  </a:lnTo>
                  <a:lnTo>
                    <a:pt x="24088" y="8103"/>
                  </a:lnTo>
                  <a:lnTo>
                    <a:pt x="29888" y="8562"/>
                  </a:lnTo>
                  <a:lnTo>
                    <a:pt x="35773" y="11412"/>
                  </a:lnTo>
                  <a:lnTo>
                    <a:pt x="41696" y="14994"/>
                  </a:lnTo>
                  <a:lnTo>
                    <a:pt x="53583" y="17294"/>
                  </a:lnTo>
                  <a:lnTo>
                    <a:pt x="98226" y="17859"/>
                  </a:lnTo>
                  <a:lnTo>
                    <a:pt x="116086" y="1786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4" name="SMARTInkShape-30"/>
            <p:cNvSpPr/>
            <p:nvPr/>
          </p:nvSpPr>
          <p:spPr>
            <a:xfrm>
              <a:off x="7134865" y="2598539"/>
              <a:ext cx="160691" cy="258839"/>
            </a:xfrm>
            <a:custGeom>
              <a:avLst/>
              <a:gdLst/>
              <a:ahLst/>
              <a:cxnLst/>
              <a:rect l="0" t="0" r="0" b="0"/>
              <a:pathLst>
                <a:path w="160691" h="258839">
                  <a:moveTo>
                    <a:pt x="160690" y="0"/>
                  </a:moveTo>
                  <a:lnTo>
                    <a:pt x="147052" y="0"/>
                  </a:lnTo>
                  <a:lnTo>
                    <a:pt x="145645" y="992"/>
                  </a:lnTo>
                  <a:lnTo>
                    <a:pt x="144707" y="2646"/>
                  </a:lnTo>
                  <a:lnTo>
                    <a:pt x="144081" y="4740"/>
                  </a:lnTo>
                  <a:lnTo>
                    <a:pt x="142672" y="6137"/>
                  </a:lnTo>
                  <a:lnTo>
                    <a:pt x="138460" y="7689"/>
                  </a:lnTo>
                  <a:lnTo>
                    <a:pt x="95202" y="8927"/>
                  </a:lnTo>
                  <a:lnTo>
                    <a:pt x="86274" y="8929"/>
                  </a:lnTo>
                  <a:lnTo>
                    <a:pt x="80322" y="11575"/>
                  </a:lnTo>
                  <a:lnTo>
                    <a:pt x="74369" y="15066"/>
                  </a:lnTo>
                  <a:lnTo>
                    <a:pt x="64227" y="17491"/>
                  </a:lnTo>
                  <a:lnTo>
                    <a:pt x="53947" y="17850"/>
                  </a:lnTo>
                  <a:lnTo>
                    <a:pt x="53570" y="25547"/>
                  </a:lnTo>
                  <a:lnTo>
                    <a:pt x="52565" y="25961"/>
                  </a:lnTo>
                  <a:lnTo>
                    <a:pt x="48803" y="26421"/>
                  </a:lnTo>
                  <a:lnTo>
                    <a:pt x="47404" y="27536"/>
                  </a:lnTo>
                  <a:lnTo>
                    <a:pt x="37700" y="44867"/>
                  </a:lnTo>
                  <a:lnTo>
                    <a:pt x="36074" y="51857"/>
                  </a:lnTo>
                  <a:lnTo>
                    <a:pt x="29616" y="60367"/>
                  </a:lnTo>
                  <a:lnTo>
                    <a:pt x="27595" y="68709"/>
                  </a:lnTo>
                  <a:lnTo>
                    <a:pt x="22037" y="101764"/>
                  </a:lnTo>
                  <a:lnTo>
                    <a:pt x="14325" y="116583"/>
                  </a:lnTo>
                  <a:lnTo>
                    <a:pt x="0" y="133894"/>
                  </a:lnTo>
                  <a:lnTo>
                    <a:pt x="13258" y="120642"/>
                  </a:lnTo>
                  <a:lnTo>
                    <a:pt x="15790" y="115465"/>
                  </a:lnTo>
                  <a:lnTo>
                    <a:pt x="16464" y="112696"/>
                  </a:lnTo>
                  <a:lnTo>
                    <a:pt x="17907" y="110849"/>
                  </a:lnTo>
                  <a:lnTo>
                    <a:pt x="22156" y="108797"/>
                  </a:lnTo>
                  <a:lnTo>
                    <a:pt x="65443" y="107160"/>
                  </a:lnTo>
                  <a:lnTo>
                    <a:pt x="92597" y="107156"/>
                  </a:lnTo>
                  <a:lnTo>
                    <a:pt x="98345" y="109802"/>
                  </a:lnTo>
                  <a:lnTo>
                    <a:pt x="104208" y="113293"/>
                  </a:lnTo>
                  <a:lnTo>
                    <a:pt x="110121" y="114845"/>
                  </a:lnTo>
                  <a:lnTo>
                    <a:pt x="112094" y="116251"/>
                  </a:lnTo>
                  <a:lnTo>
                    <a:pt x="113410" y="118180"/>
                  </a:lnTo>
                  <a:lnTo>
                    <a:pt x="114286" y="120459"/>
                  </a:lnTo>
                  <a:lnTo>
                    <a:pt x="116856" y="121978"/>
                  </a:lnTo>
                  <a:lnTo>
                    <a:pt x="128961" y="125108"/>
                  </a:lnTo>
                  <a:lnTo>
                    <a:pt x="136004" y="129356"/>
                  </a:lnTo>
                  <a:lnTo>
                    <a:pt x="139796" y="134552"/>
                  </a:lnTo>
                  <a:lnTo>
                    <a:pt x="142474" y="140168"/>
                  </a:lnTo>
                  <a:lnTo>
                    <a:pt x="148568" y="148908"/>
                  </a:lnTo>
                  <a:lnTo>
                    <a:pt x="150341" y="154817"/>
                  </a:lnTo>
                  <a:lnTo>
                    <a:pt x="151807" y="156789"/>
                  </a:lnTo>
                  <a:lnTo>
                    <a:pt x="153775" y="158104"/>
                  </a:lnTo>
                  <a:lnTo>
                    <a:pt x="156080" y="158981"/>
                  </a:lnTo>
                  <a:lnTo>
                    <a:pt x="157617" y="160558"/>
                  </a:lnTo>
                  <a:lnTo>
                    <a:pt x="159324" y="164955"/>
                  </a:lnTo>
                  <a:lnTo>
                    <a:pt x="160570" y="181680"/>
                  </a:lnTo>
                  <a:lnTo>
                    <a:pt x="157991" y="187572"/>
                  </a:lnTo>
                  <a:lnTo>
                    <a:pt x="154529" y="193498"/>
                  </a:lnTo>
                  <a:lnTo>
                    <a:pt x="152307" y="205387"/>
                  </a:lnTo>
                  <a:lnTo>
                    <a:pt x="152124" y="208362"/>
                  </a:lnTo>
                  <a:lnTo>
                    <a:pt x="149276" y="214314"/>
                  </a:lnTo>
                  <a:lnTo>
                    <a:pt x="145695" y="220266"/>
                  </a:lnTo>
                  <a:lnTo>
                    <a:pt x="142687" y="229195"/>
                  </a:lnTo>
                  <a:lnTo>
                    <a:pt x="130513" y="244078"/>
                  </a:lnTo>
                  <a:lnTo>
                    <a:pt x="124788" y="247386"/>
                  </a:lnTo>
                  <a:lnTo>
                    <a:pt x="118936" y="249848"/>
                  </a:lnTo>
                  <a:lnTo>
                    <a:pt x="113029" y="254249"/>
                  </a:lnTo>
                  <a:lnTo>
                    <a:pt x="104450" y="256867"/>
                  </a:lnTo>
                  <a:lnTo>
                    <a:pt x="77713" y="258838"/>
                  </a:lnTo>
                  <a:lnTo>
                    <a:pt x="75606" y="257887"/>
                  </a:lnTo>
                  <a:lnTo>
                    <a:pt x="74202" y="256261"/>
                  </a:lnTo>
                  <a:lnTo>
                    <a:pt x="73266" y="254184"/>
                  </a:lnTo>
                  <a:lnTo>
                    <a:pt x="71649" y="252800"/>
                  </a:lnTo>
                  <a:lnTo>
                    <a:pt x="63869" y="250396"/>
                  </a:lnTo>
                  <a:lnTo>
                    <a:pt x="54898" y="242375"/>
                  </a:lnTo>
                  <a:lnTo>
                    <a:pt x="49197" y="241479"/>
                  </a:lnTo>
                  <a:lnTo>
                    <a:pt x="47666" y="240361"/>
                  </a:lnTo>
                  <a:lnTo>
                    <a:pt x="46645" y="238623"/>
                  </a:lnTo>
                  <a:lnTo>
                    <a:pt x="44604" y="232172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5" name="SMARTInkShape-31"/>
            <p:cNvSpPr/>
            <p:nvPr/>
          </p:nvSpPr>
          <p:spPr>
            <a:xfrm>
              <a:off x="6929438" y="2732484"/>
              <a:ext cx="125016" cy="17861"/>
            </a:xfrm>
            <a:custGeom>
              <a:avLst/>
              <a:gdLst/>
              <a:ahLst/>
              <a:cxnLst/>
              <a:rect l="0" t="0" r="0" b="0"/>
              <a:pathLst>
                <a:path w="125016" h="17861">
                  <a:moveTo>
                    <a:pt x="0" y="17860"/>
                  </a:moveTo>
                  <a:lnTo>
                    <a:pt x="0" y="10171"/>
                  </a:lnTo>
                  <a:lnTo>
                    <a:pt x="992" y="9758"/>
                  </a:lnTo>
                  <a:lnTo>
                    <a:pt x="15230" y="8011"/>
                  </a:lnTo>
                  <a:lnTo>
                    <a:pt x="24907" y="2815"/>
                  </a:lnTo>
                  <a:lnTo>
                    <a:pt x="68388" y="22"/>
                  </a:lnTo>
                  <a:lnTo>
                    <a:pt x="111751" y="0"/>
                  </a:lnTo>
                  <a:lnTo>
                    <a:pt x="125015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6" name="SMARTInkShape-32"/>
            <p:cNvSpPr/>
            <p:nvPr/>
          </p:nvSpPr>
          <p:spPr>
            <a:xfrm>
              <a:off x="6991945" y="2616398"/>
              <a:ext cx="26790" cy="214314"/>
            </a:xfrm>
            <a:custGeom>
              <a:avLst/>
              <a:gdLst/>
              <a:ahLst/>
              <a:cxnLst/>
              <a:rect l="0" t="0" r="0" b="0"/>
              <a:pathLst>
                <a:path w="26790" h="214314">
                  <a:moveTo>
                    <a:pt x="26789" y="0"/>
                  </a:moveTo>
                  <a:lnTo>
                    <a:pt x="22049" y="0"/>
                  </a:lnTo>
                  <a:lnTo>
                    <a:pt x="20653" y="993"/>
                  </a:lnTo>
                  <a:lnTo>
                    <a:pt x="19722" y="2646"/>
                  </a:lnTo>
                  <a:lnTo>
                    <a:pt x="17968" y="8562"/>
                  </a:lnTo>
                  <a:lnTo>
                    <a:pt x="17860" y="51736"/>
                  </a:lnTo>
                  <a:lnTo>
                    <a:pt x="17860" y="91343"/>
                  </a:lnTo>
                  <a:lnTo>
                    <a:pt x="17860" y="135562"/>
                  </a:lnTo>
                  <a:lnTo>
                    <a:pt x="17860" y="145449"/>
                  </a:lnTo>
                  <a:lnTo>
                    <a:pt x="15214" y="151626"/>
                  </a:lnTo>
                  <a:lnTo>
                    <a:pt x="11723" y="157679"/>
                  </a:lnTo>
                  <a:lnTo>
                    <a:pt x="9757" y="167656"/>
                  </a:lnTo>
                  <a:lnTo>
                    <a:pt x="8940" y="200562"/>
                  </a:lnTo>
                  <a:lnTo>
                    <a:pt x="7944" y="202169"/>
                  </a:lnTo>
                  <a:lnTo>
                    <a:pt x="6289" y="203240"/>
                  </a:lnTo>
                  <a:lnTo>
                    <a:pt x="1243" y="204960"/>
                  </a:lnTo>
                  <a:lnTo>
                    <a:pt x="552" y="207841"/>
                  </a:lnTo>
                  <a:lnTo>
                    <a:pt x="0" y="214313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7" name="SMARTInkShape-33"/>
            <p:cNvSpPr/>
            <p:nvPr/>
          </p:nvSpPr>
          <p:spPr>
            <a:xfrm>
              <a:off x="6759773" y="2643188"/>
              <a:ext cx="98228" cy="196454"/>
            </a:xfrm>
            <a:custGeom>
              <a:avLst/>
              <a:gdLst/>
              <a:ahLst/>
              <a:cxnLst/>
              <a:rect l="0" t="0" r="0" b="0"/>
              <a:pathLst>
                <a:path w="98228" h="196454">
                  <a:moveTo>
                    <a:pt x="0" y="0"/>
                  </a:moveTo>
                  <a:lnTo>
                    <a:pt x="0" y="8561"/>
                  </a:lnTo>
                  <a:lnTo>
                    <a:pt x="4741" y="13561"/>
                  </a:lnTo>
                  <a:lnTo>
                    <a:pt x="7068" y="21240"/>
                  </a:lnTo>
                  <a:lnTo>
                    <a:pt x="9094" y="30276"/>
                  </a:lnTo>
                  <a:lnTo>
                    <a:pt x="15835" y="44161"/>
                  </a:lnTo>
                  <a:lnTo>
                    <a:pt x="16510" y="47300"/>
                  </a:lnTo>
                  <a:lnTo>
                    <a:pt x="24750" y="65110"/>
                  </a:lnTo>
                  <a:lnTo>
                    <a:pt x="26875" y="74578"/>
                  </a:lnTo>
                  <a:lnTo>
                    <a:pt x="32657" y="86479"/>
                  </a:lnTo>
                  <a:lnTo>
                    <a:pt x="35804" y="101139"/>
                  </a:lnTo>
                  <a:lnTo>
                    <a:pt x="42579" y="112208"/>
                  </a:lnTo>
                  <a:lnTo>
                    <a:pt x="49879" y="121772"/>
                  </a:lnTo>
                  <a:lnTo>
                    <a:pt x="55493" y="133892"/>
                  </a:lnTo>
                  <a:lnTo>
                    <a:pt x="67721" y="148821"/>
                  </a:lnTo>
                  <a:lnTo>
                    <a:pt x="70337" y="157755"/>
                  </a:lnTo>
                  <a:lnTo>
                    <a:pt x="70948" y="163710"/>
                  </a:lnTo>
                  <a:lnTo>
                    <a:pt x="72105" y="165694"/>
                  </a:lnTo>
                  <a:lnTo>
                    <a:pt x="73866" y="167018"/>
                  </a:lnTo>
                  <a:lnTo>
                    <a:pt x="78470" y="169479"/>
                  </a:lnTo>
                  <a:lnTo>
                    <a:pt x="83824" y="173881"/>
                  </a:lnTo>
                  <a:lnTo>
                    <a:pt x="86865" y="179145"/>
                  </a:lnTo>
                  <a:lnTo>
                    <a:pt x="89208" y="184791"/>
                  </a:lnTo>
                  <a:lnTo>
                    <a:pt x="98227" y="196453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6" name="SMARTInkShape-34"/>
            <p:cNvSpPr/>
            <p:nvPr/>
          </p:nvSpPr>
          <p:spPr>
            <a:xfrm>
              <a:off x="6732984" y="2580680"/>
              <a:ext cx="142876" cy="241102"/>
            </a:xfrm>
            <a:custGeom>
              <a:avLst/>
              <a:gdLst/>
              <a:ahLst/>
              <a:cxnLst/>
              <a:rect l="0" t="0" r="0" b="0"/>
              <a:pathLst>
                <a:path w="142876" h="241102">
                  <a:moveTo>
                    <a:pt x="142875" y="0"/>
                  </a:moveTo>
                  <a:lnTo>
                    <a:pt x="142875" y="7688"/>
                  </a:lnTo>
                  <a:lnTo>
                    <a:pt x="136739" y="15813"/>
                  </a:lnTo>
                  <a:lnTo>
                    <a:pt x="134773" y="24088"/>
                  </a:lnTo>
                  <a:lnTo>
                    <a:pt x="134314" y="29888"/>
                  </a:lnTo>
                  <a:lnTo>
                    <a:pt x="131464" y="35773"/>
                  </a:lnTo>
                  <a:lnTo>
                    <a:pt x="121550" y="52376"/>
                  </a:lnTo>
                  <a:lnTo>
                    <a:pt x="103800" y="95664"/>
                  </a:lnTo>
                  <a:lnTo>
                    <a:pt x="90431" y="128844"/>
                  </a:lnTo>
                  <a:lnTo>
                    <a:pt x="56778" y="172498"/>
                  </a:lnTo>
                  <a:lnTo>
                    <a:pt x="48683" y="184615"/>
                  </a:lnTo>
                  <a:lnTo>
                    <a:pt x="46442" y="194829"/>
                  </a:lnTo>
                  <a:lnTo>
                    <a:pt x="43860" y="199339"/>
                  </a:lnTo>
                  <a:lnTo>
                    <a:pt x="30750" y="213706"/>
                  </a:lnTo>
                  <a:lnTo>
                    <a:pt x="27558" y="219996"/>
                  </a:lnTo>
                  <a:lnTo>
                    <a:pt x="22832" y="226099"/>
                  </a:lnTo>
                  <a:lnTo>
                    <a:pt x="0" y="241101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7" name="SMARTInkShape-35"/>
            <p:cNvSpPr/>
            <p:nvPr/>
          </p:nvSpPr>
          <p:spPr>
            <a:xfrm>
              <a:off x="6866930" y="2562820"/>
              <a:ext cx="8930" cy="8931"/>
            </a:xfrm>
            <a:custGeom>
              <a:avLst/>
              <a:gdLst/>
              <a:ahLst/>
              <a:cxnLst/>
              <a:rect l="0" t="0" r="0" b="0"/>
              <a:pathLst>
                <a:path w="8930" h="8931">
                  <a:moveTo>
                    <a:pt x="8929" y="8930"/>
                  </a:moveTo>
                  <a:lnTo>
                    <a:pt x="0" y="0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06" name="SMARTInkShape-Group15"/>
          <p:cNvGrpSpPr/>
          <p:nvPr/>
        </p:nvGrpSpPr>
        <p:grpSpPr>
          <a:xfrm>
            <a:off x="7250906" y="1723430"/>
            <a:ext cx="214313" cy="150563"/>
            <a:chOff x="7250906" y="1723430"/>
            <a:chExt cx="214313" cy="150563"/>
          </a:xfrm>
        </p:grpSpPr>
        <p:sp>
          <p:nvSpPr>
            <p:cNvPr id="4103" name="SMARTInkShape-36"/>
            <p:cNvSpPr/>
            <p:nvPr/>
          </p:nvSpPr>
          <p:spPr>
            <a:xfrm>
              <a:off x="7384862" y="1723430"/>
              <a:ext cx="80357" cy="150563"/>
            </a:xfrm>
            <a:custGeom>
              <a:avLst/>
              <a:gdLst/>
              <a:ahLst/>
              <a:cxnLst/>
              <a:rect l="0" t="0" r="0" b="0"/>
              <a:pathLst>
                <a:path w="80357" h="150563">
                  <a:moveTo>
                    <a:pt x="71427" y="0"/>
                  </a:moveTo>
                  <a:lnTo>
                    <a:pt x="27330" y="0"/>
                  </a:lnTo>
                  <a:lnTo>
                    <a:pt x="26793" y="8562"/>
                  </a:lnTo>
                  <a:lnTo>
                    <a:pt x="22042" y="8820"/>
                  </a:lnTo>
                  <a:lnTo>
                    <a:pt x="20645" y="9849"/>
                  </a:lnTo>
                  <a:lnTo>
                    <a:pt x="17871" y="17786"/>
                  </a:lnTo>
                  <a:lnTo>
                    <a:pt x="17849" y="17859"/>
                  </a:lnTo>
                  <a:lnTo>
                    <a:pt x="9287" y="26421"/>
                  </a:lnTo>
                  <a:lnTo>
                    <a:pt x="8919" y="71066"/>
                  </a:lnTo>
                  <a:lnTo>
                    <a:pt x="8919" y="71327"/>
                  </a:lnTo>
                  <a:lnTo>
                    <a:pt x="0" y="71437"/>
                  </a:lnTo>
                  <a:lnTo>
                    <a:pt x="8909" y="71437"/>
                  </a:lnTo>
                  <a:lnTo>
                    <a:pt x="8916" y="66697"/>
                  </a:lnTo>
                  <a:lnTo>
                    <a:pt x="9909" y="65300"/>
                  </a:lnTo>
                  <a:lnTo>
                    <a:pt x="11564" y="64369"/>
                  </a:lnTo>
                  <a:lnTo>
                    <a:pt x="17481" y="62616"/>
                  </a:lnTo>
                  <a:lnTo>
                    <a:pt x="44525" y="62508"/>
                  </a:lnTo>
                  <a:lnTo>
                    <a:pt x="52317" y="70196"/>
                  </a:lnTo>
                  <a:lnTo>
                    <a:pt x="61146" y="71328"/>
                  </a:lnTo>
                  <a:lnTo>
                    <a:pt x="70067" y="71427"/>
                  </a:lnTo>
                  <a:lnTo>
                    <a:pt x="70521" y="72423"/>
                  </a:lnTo>
                  <a:lnTo>
                    <a:pt x="71416" y="87946"/>
                  </a:lnTo>
                  <a:lnTo>
                    <a:pt x="72412" y="88396"/>
                  </a:lnTo>
                  <a:lnTo>
                    <a:pt x="76165" y="88896"/>
                  </a:lnTo>
                  <a:lnTo>
                    <a:pt x="77562" y="90022"/>
                  </a:lnTo>
                  <a:lnTo>
                    <a:pt x="79989" y="96950"/>
                  </a:lnTo>
                  <a:lnTo>
                    <a:pt x="80356" y="123655"/>
                  </a:lnTo>
                  <a:lnTo>
                    <a:pt x="79365" y="124108"/>
                  </a:lnTo>
                  <a:lnTo>
                    <a:pt x="75616" y="124612"/>
                  </a:lnTo>
                  <a:lnTo>
                    <a:pt x="74220" y="125739"/>
                  </a:lnTo>
                  <a:lnTo>
                    <a:pt x="70680" y="134086"/>
                  </a:lnTo>
                  <a:lnTo>
                    <a:pt x="63771" y="141521"/>
                  </a:lnTo>
                  <a:lnTo>
                    <a:pt x="53686" y="142864"/>
                  </a:lnTo>
                  <a:lnTo>
                    <a:pt x="45890" y="150562"/>
                  </a:lnTo>
                  <a:lnTo>
                    <a:pt x="44481" y="149984"/>
                  </a:lnTo>
                  <a:lnTo>
                    <a:pt x="37059" y="144007"/>
                  </a:lnTo>
                  <a:lnTo>
                    <a:pt x="26779" y="142875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4" name="SMARTInkShape-37"/>
            <p:cNvSpPr/>
            <p:nvPr/>
          </p:nvSpPr>
          <p:spPr>
            <a:xfrm>
              <a:off x="7322344" y="1723430"/>
              <a:ext cx="8930" cy="125016"/>
            </a:xfrm>
            <a:custGeom>
              <a:avLst/>
              <a:gdLst/>
              <a:ahLst/>
              <a:cxnLst/>
              <a:rect l="0" t="0" r="0" b="0"/>
              <a:pathLst>
                <a:path w="8930" h="125016">
                  <a:moveTo>
                    <a:pt x="8929" y="0"/>
                  </a:moveTo>
                  <a:lnTo>
                    <a:pt x="368" y="0"/>
                  </a:lnTo>
                  <a:lnTo>
                    <a:pt x="32" y="12429"/>
                  </a:lnTo>
                  <a:lnTo>
                    <a:pt x="5151" y="37182"/>
                  </a:lnTo>
                  <a:lnTo>
                    <a:pt x="874" y="77742"/>
                  </a:lnTo>
                  <a:lnTo>
                    <a:pt x="3034" y="91768"/>
                  </a:lnTo>
                  <a:lnTo>
                    <a:pt x="8584" y="113944"/>
                  </a:lnTo>
                  <a:lnTo>
                    <a:pt x="0" y="125015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5" name="SMARTInkShape-38"/>
            <p:cNvSpPr/>
            <p:nvPr/>
          </p:nvSpPr>
          <p:spPr>
            <a:xfrm>
              <a:off x="7250906" y="1732359"/>
              <a:ext cx="17861" cy="125017"/>
            </a:xfrm>
            <a:custGeom>
              <a:avLst/>
              <a:gdLst/>
              <a:ahLst/>
              <a:cxnLst/>
              <a:rect l="0" t="0" r="0" b="0"/>
              <a:pathLst>
                <a:path w="17861" h="125017">
                  <a:moveTo>
                    <a:pt x="17860" y="0"/>
                  </a:moveTo>
                  <a:lnTo>
                    <a:pt x="10792" y="29141"/>
                  </a:lnTo>
                  <a:lnTo>
                    <a:pt x="3039" y="72740"/>
                  </a:lnTo>
                  <a:lnTo>
                    <a:pt x="400" y="114335"/>
                  </a:lnTo>
                  <a:lnTo>
                    <a:pt x="0" y="125016"/>
                  </a:ln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49" grpId="0" animBg="1" autoUpdateAnimBg="0"/>
      <p:bldP spid="4255" grpId="0" autoUpdateAnimBg="0"/>
      <p:bldP spid="4273" grpId="0" autoUpdateAnimBg="0"/>
      <p:bldP spid="4276" grpId="0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881</Words>
  <Application>Microsoft Office PowerPoint</Application>
  <PresentationFormat>On-screen Show (4:3)</PresentationFormat>
  <Paragraphs>181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Arial</vt:lpstr>
      <vt:lpstr>MathematicalPiLTStd-3</vt:lpstr>
      <vt:lpstr>Monotype Corsiva</vt:lpstr>
      <vt:lpstr>Scudder-Bold</vt:lpstr>
      <vt:lpstr>Symbol</vt:lpstr>
      <vt:lpstr>Times New Roman</vt:lpstr>
      <vt:lpstr>Utopia-Bold</vt:lpstr>
      <vt:lpstr>Utopia-Italic</vt:lpstr>
      <vt:lpstr>Utopia-Regular</vt:lpstr>
      <vt:lpstr>Wingdings</vt:lpstr>
      <vt:lpstr>Default Design</vt:lpstr>
      <vt:lpstr>Image</vt:lpstr>
      <vt:lpstr>PowerPoint Presentation</vt:lpstr>
      <vt:lpstr>Objectives</vt:lpstr>
      <vt:lpstr>Postulate 15          Corresponding s Postulate</vt:lpstr>
      <vt:lpstr>Theorem 3.1       Alternate Interior s Theorem</vt:lpstr>
      <vt:lpstr>Theorem 3.2       Alternate Exterior s Theorem</vt:lpstr>
      <vt:lpstr>Theorem 3.3      Consecutive Interior s Theorem</vt:lpstr>
      <vt:lpstr>Theorem 3.11              Transversal Theorem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Assignment</vt:lpstr>
    </vt:vector>
  </TitlesOfParts>
  <Company>Tridat Technologies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Cynthia H. Morgan</cp:lastModifiedBy>
  <cp:revision>44</cp:revision>
  <dcterms:created xsi:type="dcterms:W3CDTF">2006-07-10T09:52:21Z</dcterms:created>
  <dcterms:modified xsi:type="dcterms:W3CDTF">2014-10-29T19:57:58Z</dcterms:modified>
</cp:coreProperties>
</file>